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1" r:id="rId6"/>
    <p:sldId id="269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F2C252-E653-4213-A6A8-103D4994B377}" type="datetimeFigureOut">
              <a:rPr lang="en-US" smtClean="0"/>
              <a:pPr/>
              <a:t>11/30/2020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4BF473-0938-4E84-A496-FE05A3E9B80C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4BF473-0938-4E84-A496-FE05A3E9B80C}" type="slidenum">
              <a:rPr lang="en-IN" smtClean="0"/>
              <a:pPr/>
              <a:t>8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1732D-6DD2-402B-B562-B6C17D1F2691}" type="datetimeFigureOut">
              <a:rPr lang="en-US" smtClean="0"/>
              <a:pPr/>
              <a:t>11/30/2020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A143B-0976-4295-B6B5-821956C444C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1732D-6DD2-402B-B562-B6C17D1F2691}" type="datetimeFigureOut">
              <a:rPr lang="en-US" smtClean="0"/>
              <a:pPr/>
              <a:t>11/30/2020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A143B-0976-4295-B6B5-821956C444C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1732D-6DD2-402B-B562-B6C17D1F2691}" type="datetimeFigureOut">
              <a:rPr lang="en-US" smtClean="0"/>
              <a:pPr/>
              <a:t>11/30/2020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A143B-0976-4295-B6B5-821956C444C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1732D-6DD2-402B-B562-B6C17D1F2691}" type="datetimeFigureOut">
              <a:rPr lang="en-US" smtClean="0"/>
              <a:pPr/>
              <a:t>11/30/2020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A143B-0976-4295-B6B5-821956C444C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1732D-6DD2-402B-B562-B6C17D1F2691}" type="datetimeFigureOut">
              <a:rPr lang="en-US" smtClean="0"/>
              <a:pPr/>
              <a:t>11/30/2020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A143B-0976-4295-B6B5-821956C444C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1732D-6DD2-402B-B562-B6C17D1F2691}" type="datetimeFigureOut">
              <a:rPr lang="en-US" smtClean="0"/>
              <a:pPr/>
              <a:t>11/30/2020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A143B-0976-4295-B6B5-821956C444C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1732D-6DD2-402B-B562-B6C17D1F2691}" type="datetimeFigureOut">
              <a:rPr lang="en-US" smtClean="0"/>
              <a:pPr/>
              <a:t>11/30/2020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A143B-0976-4295-B6B5-821956C444C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1732D-6DD2-402B-B562-B6C17D1F2691}" type="datetimeFigureOut">
              <a:rPr lang="en-US" smtClean="0"/>
              <a:pPr/>
              <a:t>11/30/2020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A143B-0976-4295-B6B5-821956C444C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1732D-6DD2-402B-B562-B6C17D1F2691}" type="datetimeFigureOut">
              <a:rPr lang="en-US" smtClean="0"/>
              <a:pPr/>
              <a:t>11/30/2020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A143B-0976-4295-B6B5-821956C444C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1732D-6DD2-402B-B562-B6C17D1F2691}" type="datetimeFigureOut">
              <a:rPr lang="en-US" smtClean="0"/>
              <a:pPr/>
              <a:t>11/30/2020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A143B-0976-4295-B6B5-821956C444C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1732D-6DD2-402B-B562-B6C17D1F2691}" type="datetimeFigureOut">
              <a:rPr lang="en-US" smtClean="0"/>
              <a:pPr/>
              <a:t>11/30/2020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A143B-0976-4295-B6B5-821956C444C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E1732D-6DD2-402B-B562-B6C17D1F2691}" type="datetimeFigureOut">
              <a:rPr lang="en-US" smtClean="0"/>
              <a:pPr/>
              <a:t>11/30/2020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6A143B-0976-4295-B6B5-821956C444C6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PROJECT  FORMULATION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iii. </a:t>
            </a:r>
            <a:r>
              <a:rPr lang="en-US" b="1" dirty="0"/>
              <a:t>Project design and network analysis</a:t>
            </a:r>
          </a:p>
          <a:p>
            <a:r>
              <a:rPr lang="en-US" dirty="0"/>
              <a:t>Individual activities and interrelationship between activities</a:t>
            </a:r>
          </a:p>
          <a:p>
            <a:r>
              <a:rPr lang="en-US" dirty="0"/>
              <a:t>Events</a:t>
            </a:r>
          </a:p>
          <a:p>
            <a:r>
              <a:rPr lang="en-US" dirty="0"/>
              <a:t>Development of detailed work plan of the project and time profile</a:t>
            </a:r>
          </a:p>
          <a:p>
            <a:r>
              <a:rPr lang="en-US" dirty="0"/>
              <a:t>Network diagram identify course of action so as to execute the project within the minimum time keeping in mind the available resources. </a:t>
            </a:r>
            <a:endParaRPr lang="en-IN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iv. Input analysis</a:t>
            </a:r>
          </a:p>
          <a:p>
            <a:r>
              <a:rPr lang="en-US" dirty="0"/>
              <a:t>Identification, quantification and evaluation of project inputs </a:t>
            </a:r>
          </a:p>
          <a:p>
            <a:r>
              <a:rPr lang="en-US" dirty="0"/>
              <a:t>Nature of resources required</a:t>
            </a:r>
          </a:p>
          <a:p>
            <a:r>
              <a:rPr lang="en-US" dirty="0"/>
              <a:t>Magnitude</a:t>
            </a:r>
          </a:p>
          <a:p>
            <a:r>
              <a:rPr lang="en-US" dirty="0"/>
              <a:t>Possibility of uninterrupted supply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1.Meaning</a:t>
            </a:r>
          </a:p>
          <a:p>
            <a:pPr marL="0" indent="0">
              <a:buNone/>
            </a:pPr>
            <a:r>
              <a:rPr lang="en-US" dirty="0"/>
              <a:t>2.Need</a:t>
            </a:r>
          </a:p>
          <a:p>
            <a:pPr marL="0" indent="0">
              <a:buNone/>
            </a:pPr>
            <a:r>
              <a:rPr lang="en-US" dirty="0"/>
              <a:t>3.Significance</a:t>
            </a:r>
          </a:p>
          <a:p>
            <a:pPr marL="0" indent="0">
              <a:buNone/>
            </a:pPr>
            <a:r>
              <a:rPr lang="en-US" dirty="0"/>
              <a:t>4.Elements</a:t>
            </a:r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1.Meaning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Systematic development of a project</a:t>
            </a:r>
          </a:p>
          <a:p>
            <a:r>
              <a:rPr lang="en-US" dirty="0"/>
              <a:t> for the eventual objective of arriving at an investment decision</a:t>
            </a:r>
          </a:p>
          <a:p>
            <a:r>
              <a:rPr lang="en-US" dirty="0"/>
              <a:t>by step by step investigation and development of project idea.</a:t>
            </a:r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2.Need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i</a:t>
            </a:r>
            <a:r>
              <a:rPr lang="en-US" dirty="0"/>
              <a:t>. Selection of an appropriate technology</a:t>
            </a:r>
          </a:p>
          <a:p>
            <a:r>
              <a:rPr lang="en-US" dirty="0"/>
              <a:t>ii. Influence of external economies</a:t>
            </a:r>
          </a:p>
          <a:p>
            <a:r>
              <a:rPr lang="en-US" dirty="0"/>
              <a:t>iii. Dearth of technical qualities</a:t>
            </a:r>
          </a:p>
          <a:p>
            <a:r>
              <a:rPr lang="en-US" dirty="0"/>
              <a:t>iv. Resource </a:t>
            </a:r>
            <a:r>
              <a:rPr lang="en-US" dirty="0" err="1"/>
              <a:t>mobilisation</a:t>
            </a:r>
            <a:endParaRPr lang="en-US" dirty="0"/>
          </a:p>
          <a:p>
            <a:r>
              <a:rPr lang="en-US" dirty="0"/>
              <a:t>v. Knowledge about </a:t>
            </a:r>
            <a:r>
              <a:rPr lang="en-US" dirty="0" err="1"/>
              <a:t>govt</a:t>
            </a:r>
            <a:r>
              <a:rPr lang="en-US" dirty="0"/>
              <a:t> regulation </a:t>
            </a:r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3.Significance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>
              <a:buFont typeface="+mj-lt"/>
              <a:buAutoNum type="romanLcPeriod"/>
            </a:pPr>
            <a:r>
              <a:rPr lang="en-US" dirty="0"/>
              <a:t>obtain govt clearance and in meeting hurdles in procedure formalities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/>
              <a:t>assistance from financial institutions.</a:t>
            </a:r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4.Elements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   </a:t>
            </a:r>
            <a:r>
              <a:rPr lang="en-US" dirty="0" err="1"/>
              <a:t>i</a:t>
            </a:r>
            <a:r>
              <a:rPr lang="en-US" dirty="0"/>
              <a:t>. Feasibility analysis</a:t>
            </a:r>
          </a:p>
          <a:p>
            <a:pPr>
              <a:buNone/>
            </a:pPr>
            <a:r>
              <a:rPr lang="en-US" dirty="0"/>
              <a:t>   ii. Techno-economic analysis</a:t>
            </a:r>
          </a:p>
          <a:p>
            <a:pPr>
              <a:buNone/>
            </a:pPr>
            <a:r>
              <a:rPr lang="en-US" dirty="0"/>
              <a:t>   iii. Project design and network analysis</a:t>
            </a:r>
          </a:p>
          <a:p>
            <a:pPr>
              <a:buNone/>
            </a:pPr>
            <a:r>
              <a:rPr lang="en-US" dirty="0"/>
              <a:t>   iv. Input analysis</a:t>
            </a:r>
          </a:p>
          <a:p>
            <a:pPr>
              <a:buNone/>
            </a:pPr>
            <a:r>
              <a:rPr lang="en-US" dirty="0"/>
              <a:t>   v. Financial analysis</a:t>
            </a:r>
          </a:p>
          <a:p>
            <a:pPr>
              <a:buNone/>
            </a:pPr>
            <a:r>
              <a:rPr lang="en-US" dirty="0"/>
              <a:t>   vi. Social cost- benefit analysis</a:t>
            </a:r>
          </a:p>
          <a:p>
            <a:pPr>
              <a:buNone/>
            </a:pPr>
            <a:r>
              <a:rPr lang="en-US" dirty="0"/>
              <a:t>  vii. Project appraisal </a:t>
            </a:r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Elements cont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i</a:t>
            </a:r>
            <a:r>
              <a:rPr lang="en-US" b="1" dirty="0"/>
              <a:t>. Feasibility analysis:</a:t>
            </a:r>
            <a:r>
              <a:rPr lang="en-US" dirty="0"/>
              <a:t> evaluating the future of  a project idea within the limitations of project implementing body and the constraints imposed on the project situation by the environment.</a:t>
            </a:r>
          </a:p>
          <a:p>
            <a:r>
              <a:rPr lang="en-US" dirty="0"/>
              <a:t>Three stages- a. prefeasibility study</a:t>
            </a:r>
          </a:p>
          <a:p>
            <a:pPr>
              <a:buNone/>
            </a:pPr>
            <a:r>
              <a:rPr lang="en-US" dirty="0"/>
              <a:t>                             b. feasibility study</a:t>
            </a:r>
          </a:p>
          <a:p>
            <a:pPr>
              <a:buNone/>
            </a:pPr>
            <a:r>
              <a:rPr lang="en-US" dirty="0"/>
              <a:t>                             c. project report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/>
              <a:t>ii. Techno-economic analysis</a:t>
            </a:r>
            <a:r>
              <a:rPr lang="en-US" dirty="0"/>
              <a:t>: identification of project demand potential and selection of optimal technology</a:t>
            </a:r>
          </a:p>
          <a:p>
            <a:r>
              <a:rPr lang="en-US" dirty="0"/>
              <a:t>Produces necessary information</a:t>
            </a:r>
          </a:p>
          <a:p>
            <a:r>
              <a:rPr lang="en-US" b="1" u="sng" dirty="0"/>
              <a:t>Determination of Project Demand Potential </a:t>
            </a:r>
          </a:p>
          <a:p>
            <a:r>
              <a:rPr lang="en-US" dirty="0"/>
              <a:t> starting point of analysis-demand forecasting. size of the project and  the technology used depend on demand potential</a:t>
            </a:r>
          </a:p>
          <a:p>
            <a:r>
              <a:rPr lang="en-US" dirty="0"/>
              <a:t>. Three stages in quantitative market analysis</a:t>
            </a:r>
          </a:p>
          <a:p>
            <a:r>
              <a:rPr lang="en-US" dirty="0"/>
              <a:t>a. situation analysis, b. data collection and compilation and c. interpretation and presentation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/>
              <a:t>Selection of optimal project strategy</a:t>
            </a:r>
          </a:p>
          <a:p>
            <a:r>
              <a:rPr lang="en-US" dirty="0"/>
              <a:t>many strategies available</a:t>
            </a:r>
          </a:p>
          <a:p>
            <a:r>
              <a:rPr lang="en-US" dirty="0"/>
              <a:t>Best suitable for achieving objective with minimum expenditure</a:t>
            </a:r>
          </a:p>
          <a:p>
            <a:r>
              <a:rPr lang="en-US" dirty="0"/>
              <a:t> potential, alternative courses, optimal strategy and techno economic appraisal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350</Words>
  <Application>Microsoft Office PowerPoint</Application>
  <PresentationFormat>On-screen Show (4:3)</PresentationFormat>
  <Paragraphs>52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PROJECT  FORMULATION</vt:lpstr>
      <vt:lpstr>PowerPoint Presentation</vt:lpstr>
      <vt:lpstr>1.Meaning</vt:lpstr>
      <vt:lpstr>2.Need</vt:lpstr>
      <vt:lpstr>3.Significance</vt:lpstr>
      <vt:lpstr>4.Elements</vt:lpstr>
      <vt:lpstr>Elements cont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 FORMULATION</dc:title>
  <dc:creator>Admin</dc:creator>
  <cp:lastModifiedBy>Goutham R</cp:lastModifiedBy>
  <cp:revision>18</cp:revision>
  <dcterms:created xsi:type="dcterms:W3CDTF">2020-09-15T00:37:21Z</dcterms:created>
  <dcterms:modified xsi:type="dcterms:W3CDTF">2020-11-30T07:47:37Z</dcterms:modified>
</cp:coreProperties>
</file>