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BB98F-88B8-445F-B3F7-D60AF20487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64C9E5-AC5C-401B-9EF6-44FE2D51AF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09085-561C-4A2C-9B85-F07F7DB5F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0852-FFDD-4019-B50C-3678D10C1280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A60D1-1BD5-4228-8FE9-64CBE6DEB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75DDB-C9EC-4815-8910-BB9C22421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BB947-6854-4DF6-85F3-E270AB335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4082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BC95A-C697-4E93-80F2-1E2856FCD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907BC7-8640-494A-8F4F-77B86341B8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64127-02EE-44B3-A318-F4A432A95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0852-FFDD-4019-B50C-3678D10C1280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755E62-E34D-4298-AA1E-E295BC4C8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2948E-FC80-4422-A2B5-081FE5435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BB947-6854-4DF6-85F3-E270AB335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4030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289BAE-123E-4F79-B4A2-6478B56867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B90176-B64A-4E3C-A317-F0BD95963D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6990A-0BAF-42EE-AAC7-468228E88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0852-FFDD-4019-B50C-3678D10C1280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1869F-6C08-4274-92A3-98ADDB393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098E4-F845-42B4-9E2C-DF8F9C192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BB947-6854-4DF6-85F3-E270AB335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958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47A79-743B-4BA5-8742-F6DC9AAB7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909F5-3BA2-46F0-8915-CFD5FBADE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9AA2C-2E51-476A-89F9-840913236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0852-FFDD-4019-B50C-3678D10C1280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E00B8-89E7-4550-8091-1C09CE1EB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7823B-F86E-4790-A9D6-9896B0875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BB947-6854-4DF6-85F3-E270AB335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930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513BE-023F-4B9E-AAB2-F1C520559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CC700-2D44-488A-B1B8-711AA97D9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7D7D7-1209-45D0-BFC0-05E74EF0D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0852-FFDD-4019-B50C-3678D10C1280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F3414-A928-417F-A4C7-5FE145CC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8A4AA-4A07-410A-875F-9DBF78BEE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BB947-6854-4DF6-85F3-E270AB335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7588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487D6-9085-4FAC-AE13-DD0214F9C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DF311-0F6B-43E1-AD5B-01D6BD15F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B4D78B-7965-4D30-B617-8D356074F7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2799DE-4C9C-444F-95C6-C63EF1713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0852-FFDD-4019-B50C-3678D10C1280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3C1010-0577-4914-881F-1A20EBC39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FF511C-BBEF-4EE2-8C06-2DE5CC772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BB947-6854-4DF6-85F3-E270AB335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1052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AD1B0-D7D6-4108-8AE7-236D92FFA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F178FF-C5BD-4574-8C74-E9525BC17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C4202E-C326-4D41-8455-DB3DF1AAEC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E768AA-C140-4F87-A371-2C33BF7344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BB8D4D-6552-43F2-BF51-938C697ACC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593FAA-35B2-449E-A213-C0D55D081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0852-FFDD-4019-B50C-3678D10C1280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3DB1CA-1E40-484A-8274-1DA410F88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4299D9-75A5-4573-B974-446AED04C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BB947-6854-4DF6-85F3-E270AB335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5827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D97D3-647C-44E4-BA0A-EA67FF92D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EA72E4-4935-4AAF-93E0-B0598E142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0852-FFDD-4019-B50C-3678D10C1280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1B5620-C48F-4659-8B12-35F97FFAF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9E80D3-3A85-4AEF-B17F-CFEFB00A9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BB947-6854-4DF6-85F3-E270AB335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7727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8A6774-E004-414A-8EB1-0873DCEAA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0852-FFDD-4019-B50C-3678D10C1280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6196E0-4FBD-45BE-8035-E206015AE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F670F8-CAF6-4F1B-9846-87E140506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BB947-6854-4DF6-85F3-E270AB335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816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78329-62E0-43D3-BE3D-95A80344A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354A0-AEB2-4EB7-92D9-D238D849B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E4195-5446-44A4-91F5-B0A49EED31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E180F5-7122-4C87-9448-24895BCFA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0852-FFDD-4019-B50C-3678D10C1280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8277C7-35D8-4EED-A289-14CCF0AC0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8A03A-05C2-4BC5-AA3A-78C0BE03D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BB947-6854-4DF6-85F3-E270AB335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5850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79044-3C38-447B-BDCA-B78D6803E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947EB3-806D-4F79-9649-CE4C6265C8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79008-D253-43C7-9637-B826C5E6A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152759-C9C6-40F5-ADC0-D2812FB0F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0852-FFDD-4019-B50C-3678D10C1280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88A9E4-3490-4A36-AE71-0654102ED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5507B9-82F4-4D29-8474-31C5D9FB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BB947-6854-4DF6-85F3-E270AB335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300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B55237-BE1B-496E-A693-BA5439032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E51B5E-A013-4214-A8AE-FFE57DDB2C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1D8E9-1D45-4E4F-BD46-DE79F1986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00852-FFDD-4019-B50C-3678D10C1280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7B0C2-1BF1-41AC-8147-E086BADFB6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2996B-0B8B-4B8A-807A-990EB9D2C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BB947-6854-4DF6-85F3-E270AB335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994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AAE71-FA45-4851-808E-69B65C5A7C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 APPRAISAL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086A31-EA53-4382-A0B4-AFEE43512A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2385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74167-AB8C-45F1-8E45-581588E5F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feasibility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7AB6F-480F-4E44-9011-7161F3EE1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adequacy of plant machinery and equipment</a:t>
            </a:r>
          </a:p>
          <a:p>
            <a:r>
              <a:rPr lang="en-US" dirty="0"/>
              <a:t>Technical know how available</a:t>
            </a:r>
          </a:p>
          <a:p>
            <a:r>
              <a:rPr lang="en-US" dirty="0"/>
              <a:t>Collaboration- terms and condition</a:t>
            </a:r>
          </a:p>
          <a:p>
            <a:r>
              <a:rPr lang="en-US" dirty="0"/>
              <a:t>Foreign collaboration- legal provisions</a:t>
            </a:r>
          </a:p>
          <a:p>
            <a:r>
              <a:rPr lang="en-US" dirty="0"/>
              <a:t>Availability of</a:t>
            </a:r>
          </a:p>
          <a:p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. land and site</a:t>
            </a:r>
          </a:p>
          <a:p>
            <a:r>
              <a:rPr lang="en-US" dirty="0"/>
              <a:t>other inputs- water, power, transport</a:t>
            </a:r>
          </a:p>
          <a:p>
            <a:r>
              <a:rPr lang="en-US" dirty="0"/>
              <a:t>Servicing facilities-repairing</a:t>
            </a:r>
          </a:p>
          <a:p>
            <a:r>
              <a:rPr lang="en-US" dirty="0"/>
              <a:t>Work force- skill, training in plant or outside</a:t>
            </a:r>
          </a:p>
          <a:p>
            <a:r>
              <a:rPr lang="en-US" dirty="0"/>
              <a:t>Raw materials- quantity and quality</a:t>
            </a:r>
          </a:p>
          <a:p>
            <a:r>
              <a:rPr lang="en-US" dirty="0"/>
              <a:t>Coping with anti-pollution laws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41097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83937-AC4E-41A3-BB9A-B2B68202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competence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4AD02-1C28-41CE-9BF9-4A20043CD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Talent of the promoter</a:t>
            </a:r>
          </a:p>
          <a:p>
            <a:r>
              <a:rPr lang="en-US" dirty="0"/>
              <a:t>mismanagement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8816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Identification- Meaning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Concerned with collection, compilation for and analysis of economic data for the eventual purpose of locating possible opportunities for investment.</a:t>
            </a:r>
          </a:p>
          <a:p>
            <a:r>
              <a:rPr lang="en-US" dirty="0" err="1"/>
              <a:t>Drucker</a:t>
            </a:r>
            <a:r>
              <a:rPr lang="en-US" dirty="0"/>
              <a:t>-three kinds of opportunities  -</a:t>
            </a:r>
          </a:p>
          <a:p>
            <a:r>
              <a:rPr lang="en-US" dirty="0"/>
              <a:t> Additive – better </a:t>
            </a:r>
            <a:r>
              <a:rPr lang="en-US" dirty="0" err="1"/>
              <a:t>utilisation</a:t>
            </a:r>
            <a:r>
              <a:rPr lang="en-US" dirty="0"/>
              <a:t> of existing resources , complementary and breakthrough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F508E-72F2-4F7B-AB5A-4BC4C24EB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Appraisal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C567F-A55B-4EA5-86EE-EFC808756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Concept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Methods </a:t>
            </a:r>
          </a:p>
          <a:p>
            <a:pPr marL="457200" lvl="1" indent="0">
              <a:buNone/>
            </a:pPr>
            <a:r>
              <a:rPr lang="en-US" sz="3600" dirty="0"/>
              <a:t>(</a:t>
            </a:r>
            <a:r>
              <a:rPr lang="en-US" sz="3600" dirty="0" err="1"/>
              <a:t>i</a:t>
            </a:r>
            <a:r>
              <a:rPr lang="en-US" sz="3600" dirty="0"/>
              <a:t>) Economic Analysis</a:t>
            </a:r>
          </a:p>
          <a:p>
            <a:pPr marL="457200" lvl="1" indent="0">
              <a:buNone/>
            </a:pPr>
            <a:r>
              <a:rPr lang="en-US" sz="3600" dirty="0"/>
              <a:t>(ii) Financial Feasibility</a:t>
            </a:r>
          </a:p>
          <a:p>
            <a:pPr marL="457200" lvl="1" indent="0">
              <a:buNone/>
            </a:pPr>
            <a:r>
              <a:rPr lang="en-US" sz="3600" dirty="0"/>
              <a:t>(iii) Market Analysis </a:t>
            </a:r>
          </a:p>
          <a:p>
            <a:pPr marL="457200" lvl="1" indent="0">
              <a:buNone/>
            </a:pPr>
            <a:r>
              <a:rPr lang="en-US" sz="3600" dirty="0"/>
              <a:t>(iv) Technical  Feasibility Analysis</a:t>
            </a:r>
          </a:p>
          <a:p>
            <a:pPr marL="457200" lvl="1" indent="0">
              <a:buNone/>
            </a:pPr>
            <a:r>
              <a:rPr lang="en-US" sz="3600" dirty="0"/>
              <a:t>(v)Management Competence 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3316815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26640-8534-4191-81A9-286B3E9FE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</a:t>
            </a:r>
            <a:r>
              <a:rPr lang="en-US" b="1" dirty="0"/>
              <a:t>Concept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9B1E3-2936-4822-8EE5-B8D0B3E2B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appraisal means assessment of a project</a:t>
            </a:r>
          </a:p>
          <a:p>
            <a:r>
              <a:rPr lang="en-US" dirty="0"/>
              <a:t>For proposed project it is known as </a:t>
            </a:r>
            <a:r>
              <a:rPr lang="en-US" b="1" i="1" dirty="0"/>
              <a:t>ex-ante</a:t>
            </a:r>
            <a:r>
              <a:rPr lang="en-US" b="1" dirty="0"/>
              <a:t> analysis</a:t>
            </a:r>
          </a:p>
          <a:p>
            <a:r>
              <a:rPr lang="en-US" dirty="0"/>
              <a:t>For executed projects  known as </a:t>
            </a:r>
            <a:r>
              <a:rPr lang="en-US" i="1" dirty="0"/>
              <a:t>post-ante </a:t>
            </a:r>
            <a:r>
              <a:rPr lang="en-US" dirty="0"/>
              <a:t>analysis</a:t>
            </a:r>
          </a:p>
          <a:p>
            <a:r>
              <a:rPr lang="en-US" dirty="0"/>
              <a:t>Here it relates to proposed project</a:t>
            </a:r>
          </a:p>
          <a:p>
            <a:r>
              <a:rPr lang="en-US" dirty="0"/>
              <a:t>Cost benefit analysis of different aspects of the project</a:t>
            </a:r>
          </a:p>
          <a:p>
            <a:r>
              <a:rPr lang="en-US" dirty="0"/>
              <a:t>Objective is to judge viability of the project</a:t>
            </a:r>
          </a:p>
          <a:p>
            <a:r>
              <a:rPr lang="en-US" dirty="0"/>
              <a:t>Helps in the selection of best project from the available alternative projects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08556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2D4C8-F2B5-42DE-A05A-2404DEBB2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</a:t>
            </a:r>
            <a:r>
              <a:rPr lang="en-US" dirty="0" err="1"/>
              <a:t>cont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29D91-D9BE-4D17-AB1B-642EAB8A4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Its economic, financial,  technical, managerial and social aspects have to </a:t>
            </a:r>
            <a:r>
              <a:rPr lang="en-US" dirty="0" err="1"/>
              <a:t>analysed</a:t>
            </a:r>
            <a:r>
              <a:rPr lang="en-US" dirty="0"/>
              <a:t> for project appraisal</a:t>
            </a:r>
          </a:p>
          <a:p>
            <a:r>
              <a:rPr lang="en-US" dirty="0"/>
              <a:t>Financial institutions do </a:t>
            </a:r>
            <a:r>
              <a:rPr lang="en-US" dirty="0" err="1"/>
              <a:t>independant</a:t>
            </a:r>
            <a:r>
              <a:rPr lang="en-US" dirty="0"/>
              <a:t> and objective  project appraisal to find the credit worthiness of the project</a:t>
            </a:r>
          </a:p>
          <a:p>
            <a:r>
              <a:rPr lang="en-US" dirty="0"/>
              <a:t>Determine viability of project</a:t>
            </a:r>
          </a:p>
          <a:p>
            <a:r>
              <a:rPr lang="en-US" dirty="0"/>
              <a:t>To modify    scope and content to make it viable </a:t>
            </a:r>
          </a:p>
          <a:p>
            <a:r>
              <a:rPr lang="en-US" dirty="0"/>
              <a:t>                     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26606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7DDF0-051D-4272-A647-4AB246236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1.Economic analysis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964E7-16B2-4DD0-81AE-1A736ED45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Requirements for  raw material, capacity utilization, anticipated sales expenses, revenue and probable profit</a:t>
            </a:r>
          </a:p>
          <a:p>
            <a:r>
              <a:rPr lang="en-US" dirty="0"/>
              <a:t>Sales, purchases, expenses</a:t>
            </a:r>
          </a:p>
          <a:p>
            <a:r>
              <a:rPr lang="en-US" dirty="0"/>
              <a:t>Demand forecasting- great attention</a:t>
            </a:r>
          </a:p>
          <a:p>
            <a:r>
              <a:rPr lang="en-US" dirty="0"/>
              <a:t>Location of  the industry</a:t>
            </a:r>
          </a:p>
          <a:p>
            <a:r>
              <a:rPr lang="en-US" dirty="0"/>
              <a:t>Govt policies- incentives tax concessions-notified backward region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71303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FA5C0-1196-4562-8534-CDEF0E73F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2.Financial Analysis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9E1DC-D71C-4161-8A3F-78E02EAF2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important</a:t>
            </a:r>
            <a:r>
              <a:rPr lang="en-US" sz="3600" dirty="0"/>
              <a:t> for any project-</a:t>
            </a:r>
          </a:p>
          <a:p>
            <a:r>
              <a:rPr lang="en-US" sz="3600" dirty="0"/>
              <a:t>Can </a:t>
            </a:r>
            <a:r>
              <a:rPr lang="en-US" sz="3600" dirty="0" err="1"/>
              <a:t>mobilise</a:t>
            </a:r>
            <a:r>
              <a:rPr lang="en-US" sz="3600" dirty="0"/>
              <a:t> resources and coordinate</a:t>
            </a:r>
          </a:p>
          <a:p>
            <a:r>
              <a:rPr lang="en-US" sz="3600" dirty="0"/>
              <a:t>Assessment financial requirement- fixed capital and working capital</a:t>
            </a:r>
          </a:p>
          <a:p>
            <a:r>
              <a:rPr lang="en-US" sz="3600" dirty="0"/>
              <a:t>Fixed capital- to create fixed assets –land, building, machines</a:t>
            </a:r>
          </a:p>
          <a:p>
            <a:r>
              <a:rPr lang="en-US" sz="3600" dirty="0"/>
              <a:t>Working or operational capital- raw material, </a:t>
            </a:r>
            <a:r>
              <a:rPr lang="en-US" sz="3600" dirty="0" err="1"/>
              <a:t>labour</a:t>
            </a:r>
            <a:r>
              <a:rPr lang="en-US" sz="3600" dirty="0"/>
              <a:t>, electricity, transport, repair and </a:t>
            </a:r>
            <a:r>
              <a:rPr lang="en-US" sz="3600" dirty="0" err="1"/>
              <a:t>maitaintenace</a:t>
            </a:r>
            <a:r>
              <a:rPr lang="en-US" sz="3600" dirty="0"/>
              <a:t>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99298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5726E-29FB-4809-B301-358E0E861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35485-41E6-46D6-82B8-043AEAF9D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Source of finance  and cost of finance</a:t>
            </a:r>
          </a:p>
          <a:p>
            <a:r>
              <a:rPr lang="en-US" dirty="0"/>
              <a:t>Capacity utilization</a:t>
            </a:r>
          </a:p>
          <a:p>
            <a:r>
              <a:rPr lang="en-US" dirty="0"/>
              <a:t>Break even analysis-cost  and revenue and sales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15921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0787F-FF8E-41D9-9582-8619ED57A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Market Analysis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AAA62-7A06-40F2-957C-1437644F4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anticipate  the market – local, state level ,country, foreign for the product or service</a:t>
            </a:r>
          </a:p>
          <a:p>
            <a:r>
              <a:rPr lang="en-US" dirty="0"/>
              <a:t> potential customers   and time of sales marketing</a:t>
            </a:r>
          </a:p>
          <a:p>
            <a:r>
              <a:rPr lang="en-US" b="1" dirty="0"/>
              <a:t>1.Opinion polling method- </a:t>
            </a:r>
            <a:r>
              <a:rPr lang="en-US" dirty="0"/>
              <a:t>getting opinion from  customer, salesman, retailers, wholesaler and experts</a:t>
            </a:r>
          </a:p>
          <a:p>
            <a:r>
              <a:rPr lang="en-US" dirty="0"/>
              <a:t>Two methods to collect opinion </a:t>
            </a:r>
          </a:p>
          <a:p>
            <a:r>
              <a:rPr lang="en-US" dirty="0"/>
              <a:t>A. complete enumeration method or census</a:t>
            </a:r>
          </a:p>
          <a:p>
            <a:r>
              <a:rPr lang="en-US" dirty="0"/>
              <a:t>B.  sample survey method</a:t>
            </a:r>
          </a:p>
          <a:p>
            <a:r>
              <a:rPr lang="en-US" dirty="0"/>
              <a:t> </a:t>
            </a:r>
            <a:r>
              <a:rPr lang="en-US" dirty="0" err="1"/>
              <a:t>c.Sale</a:t>
            </a:r>
            <a:r>
              <a:rPr lang="en-US" dirty="0"/>
              <a:t> experience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91687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66188-F3B7-440B-947A-D059B5955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Cont..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77B2F-C64B-49F9-AE1E-1824786AC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2, Life cycle segmentation method</a:t>
            </a:r>
          </a:p>
          <a:p>
            <a:r>
              <a:rPr lang="en-US" dirty="0"/>
              <a:t>Introduction</a:t>
            </a:r>
          </a:p>
          <a:p>
            <a:r>
              <a:rPr lang="en-US" dirty="0"/>
              <a:t>Growth</a:t>
            </a:r>
          </a:p>
          <a:p>
            <a:r>
              <a:rPr lang="en-US" dirty="0"/>
              <a:t>Maturity</a:t>
            </a:r>
          </a:p>
          <a:p>
            <a:r>
              <a:rPr lang="en-US" dirty="0"/>
              <a:t>Saturation</a:t>
            </a:r>
          </a:p>
          <a:p>
            <a:r>
              <a:rPr lang="en-US" dirty="0"/>
              <a:t>Decline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3334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437</Words>
  <Application>Microsoft Office PowerPoint</Application>
  <PresentationFormat>Widescreen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PROJECT APPRAISAL</vt:lpstr>
      <vt:lpstr>Project Appraisal</vt:lpstr>
      <vt:lpstr>1.Concept</vt:lpstr>
      <vt:lpstr>Concept cont</vt:lpstr>
      <vt:lpstr>1.Economic analysis</vt:lpstr>
      <vt:lpstr>2.Financial Analysis</vt:lpstr>
      <vt:lpstr>Cont.</vt:lpstr>
      <vt:lpstr>3. Market Analysis</vt:lpstr>
      <vt:lpstr>Cont..</vt:lpstr>
      <vt:lpstr>Technical feasibility</vt:lpstr>
      <vt:lpstr>Management competence</vt:lpstr>
      <vt:lpstr>Project Identification- Meaning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APPRAISAL</dc:title>
  <dc:creator>Goutham R</dc:creator>
  <cp:lastModifiedBy>Goutham R</cp:lastModifiedBy>
  <cp:revision>18</cp:revision>
  <dcterms:created xsi:type="dcterms:W3CDTF">2020-11-11T06:01:38Z</dcterms:created>
  <dcterms:modified xsi:type="dcterms:W3CDTF">2020-11-30T07:45:08Z</dcterms:modified>
</cp:coreProperties>
</file>