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61" autoAdjust="0"/>
    <p:restoredTop sz="86397" autoAdjust="0"/>
  </p:normalViewPr>
  <p:slideViewPr>
    <p:cSldViewPr>
      <p:cViewPr>
        <p:scale>
          <a:sx n="73" d="100"/>
          <a:sy n="73" d="100"/>
        </p:scale>
        <p:origin x="-6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C34D-81DD-42AE-923E-A4DA5225CDF4}" type="datetimeFigureOut">
              <a:rPr lang="en-US" smtClean="0"/>
              <a:t>11/4/2020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9BD0-26A7-4158-9FE4-146E3647A6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C34D-81DD-42AE-923E-A4DA5225CDF4}" type="datetimeFigureOut">
              <a:rPr lang="en-US" smtClean="0"/>
              <a:t>11/4/2020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9BD0-26A7-4158-9FE4-146E3647A6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C34D-81DD-42AE-923E-A4DA5225CDF4}" type="datetimeFigureOut">
              <a:rPr lang="en-US" smtClean="0"/>
              <a:t>11/4/2020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9BD0-26A7-4158-9FE4-146E3647A6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C34D-81DD-42AE-923E-A4DA5225CDF4}" type="datetimeFigureOut">
              <a:rPr lang="en-US" smtClean="0"/>
              <a:t>11/4/2020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9BD0-26A7-4158-9FE4-146E3647A6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C34D-81DD-42AE-923E-A4DA5225CDF4}" type="datetimeFigureOut">
              <a:rPr lang="en-US" smtClean="0"/>
              <a:t>11/4/2020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9BD0-26A7-4158-9FE4-146E3647A6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C34D-81DD-42AE-923E-A4DA5225CDF4}" type="datetimeFigureOut">
              <a:rPr lang="en-US" smtClean="0"/>
              <a:t>11/4/2020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9BD0-26A7-4158-9FE4-146E3647A6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C34D-81DD-42AE-923E-A4DA5225CDF4}" type="datetimeFigureOut">
              <a:rPr lang="en-US" smtClean="0"/>
              <a:t>11/4/2020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9BD0-26A7-4158-9FE4-146E3647A6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C34D-81DD-42AE-923E-A4DA5225CDF4}" type="datetimeFigureOut">
              <a:rPr lang="en-US" smtClean="0"/>
              <a:t>11/4/2020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9BD0-26A7-4158-9FE4-146E3647A6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C34D-81DD-42AE-923E-A4DA5225CDF4}" type="datetimeFigureOut">
              <a:rPr lang="en-US" smtClean="0"/>
              <a:t>11/4/2020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9BD0-26A7-4158-9FE4-146E3647A6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C34D-81DD-42AE-923E-A4DA5225CDF4}" type="datetimeFigureOut">
              <a:rPr lang="en-US" smtClean="0"/>
              <a:t>11/4/2020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9BD0-26A7-4158-9FE4-146E3647A6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EC34D-81DD-42AE-923E-A4DA5225CDF4}" type="datetimeFigureOut">
              <a:rPr lang="en-US" smtClean="0"/>
              <a:t>11/4/2020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9BD0-26A7-4158-9FE4-146E3647A6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EC34D-81DD-42AE-923E-A4DA5225CDF4}" type="datetimeFigureOut">
              <a:rPr lang="en-US" smtClean="0"/>
              <a:t>11/4/2020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79BD0-26A7-4158-9FE4-146E3647A6CD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3.1 ENTREPRENEURSHIP DEVELOPMENT PROGRAMMES (EDPs)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1.Need for EDPs</a:t>
            </a:r>
          </a:p>
          <a:p>
            <a:r>
              <a:rPr lang="en-US" dirty="0"/>
              <a:t>2.Objectives</a:t>
            </a:r>
          </a:p>
          <a:p>
            <a:r>
              <a:rPr lang="en-US" dirty="0"/>
              <a:t>3.Course contents and curriculum of EDPs</a:t>
            </a:r>
            <a:endParaRPr lang="en-IN" dirty="0"/>
          </a:p>
          <a:p>
            <a:r>
              <a:rPr lang="en-US" dirty="0"/>
              <a:t>4.Phases of EDPs</a:t>
            </a:r>
          </a:p>
          <a:p>
            <a:r>
              <a:rPr lang="en-US" dirty="0"/>
              <a:t>5.Evaluation of EDPs</a:t>
            </a:r>
          </a:p>
          <a:p>
            <a:r>
              <a:rPr lang="en-US" dirty="0"/>
              <a:t>6.Problems of EDPs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ACAC4-8772-4EAF-AAC8-06428762A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Evaluation (qualitative ) of EDPs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B8431-F3BB-4BF5-8C57-70B793279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Activity level of respondents</a:t>
            </a:r>
          </a:p>
          <a:p>
            <a:r>
              <a:rPr lang="en-US" dirty="0"/>
              <a:t>New enterprise established </a:t>
            </a:r>
          </a:p>
          <a:p>
            <a:r>
              <a:rPr lang="en-US" dirty="0"/>
              <a:t>Total investment made</a:t>
            </a:r>
          </a:p>
          <a:p>
            <a:r>
              <a:rPr lang="en-US" dirty="0"/>
              <a:t>Number of jobs created</a:t>
            </a:r>
          </a:p>
          <a:p>
            <a:r>
              <a:rPr lang="en-US" dirty="0"/>
              <a:t>Increase in sales and profits</a:t>
            </a:r>
          </a:p>
          <a:p>
            <a:r>
              <a:rPr lang="en-US" dirty="0"/>
              <a:t>Quality of products</a:t>
            </a:r>
          </a:p>
          <a:p>
            <a:r>
              <a:rPr lang="en-US" dirty="0"/>
              <a:t>Repayment of loans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2778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0995D-3D10-4BD2-A9C3-88FF44B3D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Evaluation(</a:t>
            </a:r>
            <a:r>
              <a:rPr lang="en-US" dirty="0" err="1"/>
              <a:t>Behavioural</a:t>
            </a:r>
            <a:r>
              <a:rPr lang="en-US" dirty="0"/>
              <a:t>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E2E0-2D03-4F16-9750-418B6CC73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Entrepreneur behavior is measured using four dimensions</a:t>
            </a:r>
          </a:p>
          <a:p>
            <a:r>
              <a:rPr lang="en-US" dirty="0"/>
              <a:t>Planning orientation</a:t>
            </a:r>
          </a:p>
          <a:p>
            <a:r>
              <a:rPr lang="en-US" dirty="0"/>
              <a:t>Achievement orientation</a:t>
            </a:r>
          </a:p>
          <a:p>
            <a:r>
              <a:rPr lang="en-US" dirty="0"/>
              <a:t>Expansion orientation</a:t>
            </a:r>
          </a:p>
          <a:p>
            <a:r>
              <a:rPr lang="en-US" dirty="0"/>
              <a:t>Management orientation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76649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76D7-1A1D-415D-A51F-ABE6E215E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in EDPS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108AB-E7D9-4F02-AF25-59AA064B3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Motivation not found </a:t>
            </a:r>
            <a:r>
              <a:rPr lang="en-US" dirty="0" err="1"/>
              <a:t>upto</a:t>
            </a:r>
            <a:r>
              <a:rPr lang="en-US" dirty="0"/>
              <a:t> the mark</a:t>
            </a:r>
          </a:p>
          <a:p>
            <a:r>
              <a:rPr lang="en-US" dirty="0"/>
              <a:t>Lack of commitment and sincerity in conducting EDPs</a:t>
            </a:r>
          </a:p>
          <a:p>
            <a:r>
              <a:rPr lang="en-US" dirty="0"/>
              <a:t>Non-conducive environment</a:t>
            </a:r>
          </a:p>
          <a:p>
            <a:r>
              <a:rPr lang="en-US" dirty="0"/>
              <a:t>Ineffective</a:t>
            </a:r>
          </a:p>
          <a:p>
            <a:r>
              <a:rPr lang="en-US" dirty="0"/>
              <a:t>Attitude of supporting agencies </a:t>
            </a:r>
          </a:p>
          <a:p>
            <a:r>
              <a:rPr lang="en-US" dirty="0"/>
              <a:t>Selection wrong trainees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6531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EDPs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1.David </a:t>
            </a:r>
            <a:r>
              <a:rPr lang="en-US" dirty="0" err="1"/>
              <a:t>MeClelland</a:t>
            </a:r>
            <a:r>
              <a:rPr lang="en-US" dirty="0"/>
              <a:t>-Harvard university </a:t>
            </a:r>
          </a:p>
          <a:p>
            <a:r>
              <a:rPr lang="en-US" dirty="0"/>
              <a:t>Investigation into why certain societies displayed great creative powers.</a:t>
            </a:r>
          </a:p>
          <a:p>
            <a:r>
              <a:rPr lang="en-US" b="1" dirty="0"/>
              <a:t>The need for achievement(</a:t>
            </a:r>
            <a:r>
              <a:rPr lang="en-US" dirty="0" err="1"/>
              <a:t>nach</a:t>
            </a:r>
            <a:r>
              <a:rPr lang="en-US" dirty="0"/>
              <a:t> factor)</a:t>
            </a:r>
          </a:p>
          <a:p>
            <a:r>
              <a:rPr lang="en-US" dirty="0"/>
              <a:t>Need to achieve motivate people to work hard</a:t>
            </a:r>
          </a:p>
          <a:p>
            <a:r>
              <a:rPr lang="en-US" dirty="0"/>
              <a:t>Money making is incidental-measure of achievement – not its motivation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2. Another question is that whether the characteristics of an entrepreneur  can be induced and developed.</a:t>
            </a:r>
          </a:p>
          <a:p>
            <a:r>
              <a:rPr lang="en-US" dirty="0"/>
              <a:t>Experimental study in one of the prosperous district  of AP  with Small Industries Extension   and Training Institute-  ‘Kakinada Experiment’</a:t>
            </a:r>
          </a:p>
          <a:p>
            <a:r>
              <a:rPr lang="en-US" dirty="0"/>
              <a:t>Three months training to young persons</a:t>
            </a:r>
          </a:p>
          <a:p>
            <a:r>
              <a:rPr lang="en-US" dirty="0"/>
              <a:t>Suitable training  can provide the necessary  motivation to the entrepreneurs</a:t>
            </a:r>
          </a:p>
          <a:p>
            <a:r>
              <a:rPr lang="en-US" dirty="0"/>
              <a:t>There is need for the entrepreneurial development </a:t>
            </a:r>
            <a:r>
              <a:rPr lang="en-US" dirty="0" err="1"/>
              <a:t>programme</a:t>
            </a:r>
            <a:r>
              <a:rPr lang="en-US" dirty="0"/>
              <a:t>.                                                        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Develop and strengthen their  entrepreneurial quality-motivation or need for achievement</a:t>
            </a:r>
          </a:p>
          <a:p>
            <a:r>
              <a:rPr lang="en-US" dirty="0" err="1"/>
              <a:t>Analyse</a:t>
            </a:r>
            <a:r>
              <a:rPr lang="en-US" dirty="0"/>
              <a:t> environmental set up</a:t>
            </a:r>
          </a:p>
          <a:p>
            <a:r>
              <a:rPr lang="en-US" dirty="0"/>
              <a:t>Select products</a:t>
            </a:r>
          </a:p>
          <a:p>
            <a:r>
              <a:rPr lang="en-US" dirty="0"/>
              <a:t>Formulate project</a:t>
            </a:r>
          </a:p>
          <a:p>
            <a:r>
              <a:rPr lang="en-US" dirty="0"/>
              <a:t>Understand the procedure in setting up of a small enterprise</a:t>
            </a:r>
          </a:p>
          <a:p>
            <a:r>
              <a:rPr lang="en-US" dirty="0"/>
              <a:t>Know the sources of help and support available</a:t>
            </a:r>
          </a:p>
          <a:p>
            <a:r>
              <a:rPr lang="en-US" dirty="0"/>
              <a:t>Acquire the necessary managerial skills </a:t>
            </a:r>
          </a:p>
          <a:p>
            <a:r>
              <a:rPr lang="en-US" dirty="0"/>
              <a:t>know the pros and cons of being an entrepreneur </a:t>
            </a:r>
          </a:p>
          <a:p>
            <a:r>
              <a:rPr lang="en-US" dirty="0"/>
              <a:t>Appreciate the needed entrepreneurial discipline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Course content and curriculum of EDPs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/>
              <a:t>General introduction to entrepreneurship</a:t>
            </a:r>
          </a:p>
          <a:p>
            <a:r>
              <a:rPr lang="en-US" sz="3600" dirty="0"/>
              <a:t>Motivational training-induce need for achievement, inject confidence and positive attitude</a:t>
            </a:r>
          </a:p>
          <a:p>
            <a:r>
              <a:rPr lang="en-US" sz="3600" dirty="0"/>
              <a:t>Management skills –finance, production, marketing</a:t>
            </a:r>
          </a:p>
          <a:p>
            <a:r>
              <a:rPr lang="en-US" sz="3600" dirty="0"/>
              <a:t> Support system and procedures</a:t>
            </a:r>
          </a:p>
          <a:p>
            <a:r>
              <a:rPr lang="en-US" sz="3600" dirty="0"/>
              <a:t> Fundamentals of feasibility study-technical, financial, </a:t>
            </a:r>
            <a:r>
              <a:rPr lang="en-US" sz="3600" dirty="0" err="1"/>
              <a:t>organisational</a:t>
            </a:r>
            <a:r>
              <a:rPr lang="en-US" sz="3600" dirty="0"/>
              <a:t> ,marketing and social aspects</a:t>
            </a:r>
          </a:p>
          <a:p>
            <a:r>
              <a:rPr lang="en-US" sz="3600" dirty="0"/>
              <a:t>Plant visits</a:t>
            </a:r>
            <a:endParaRPr lang="en-IN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EDPs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phases</a:t>
            </a:r>
          </a:p>
          <a:p>
            <a:r>
              <a:rPr lang="en-US" dirty="0"/>
              <a:t>1.Pre-training phase</a:t>
            </a:r>
          </a:p>
          <a:p>
            <a:r>
              <a:rPr lang="en-US" dirty="0"/>
              <a:t>2.Training phase</a:t>
            </a:r>
          </a:p>
          <a:p>
            <a:r>
              <a:rPr lang="en-US" dirty="0"/>
              <a:t>3.Post training phase (follow-up)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1.Pre training phase</a:t>
            </a:r>
          </a:p>
          <a:p>
            <a:r>
              <a:rPr lang="en-US" dirty="0"/>
              <a:t>Selection of entrepreneurs</a:t>
            </a:r>
          </a:p>
          <a:p>
            <a:r>
              <a:rPr lang="en-US" dirty="0"/>
              <a:t>Arrangement of infrastructure</a:t>
            </a:r>
          </a:p>
          <a:p>
            <a:r>
              <a:rPr lang="en-US" dirty="0"/>
              <a:t>Tie-up of guest faculty for the training </a:t>
            </a:r>
            <a:r>
              <a:rPr lang="en-US" dirty="0" err="1"/>
              <a:t>programme</a:t>
            </a:r>
            <a:endParaRPr lang="en-US" dirty="0"/>
          </a:p>
          <a:p>
            <a:r>
              <a:rPr lang="en-US" dirty="0" err="1"/>
              <a:t>Finalisation</a:t>
            </a:r>
            <a:r>
              <a:rPr lang="en-US" dirty="0"/>
              <a:t> of  training syllabus</a:t>
            </a:r>
          </a:p>
          <a:p>
            <a:r>
              <a:rPr lang="en-US" dirty="0"/>
              <a:t>Selection of necessary tools and technique</a:t>
            </a:r>
          </a:p>
          <a:p>
            <a:r>
              <a:rPr lang="en-US" dirty="0"/>
              <a:t>Arrangement for publicity and </a:t>
            </a:r>
            <a:r>
              <a:rPr lang="en-US" dirty="0" err="1"/>
              <a:t>campaining</a:t>
            </a:r>
            <a:endParaRPr lang="en-US" dirty="0"/>
          </a:p>
          <a:p>
            <a:r>
              <a:rPr lang="en-US" dirty="0"/>
              <a:t>Pre-potential survey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2.Training Phase</a:t>
            </a:r>
          </a:p>
          <a:p>
            <a:r>
              <a:rPr lang="en-US" dirty="0"/>
              <a:t>Attitudinally tuning trainees towards proposed project</a:t>
            </a:r>
          </a:p>
          <a:p>
            <a:r>
              <a:rPr lang="en-US" dirty="0"/>
              <a:t>Motivate to plunge into entrepreneurial career and bear risk</a:t>
            </a:r>
          </a:p>
          <a:p>
            <a:r>
              <a:rPr lang="en-US" dirty="0"/>
              <a:t>Change in the attitude, </a:t>
            </a:r>
            <a:r>
              <a:rPr lang="en-US" dirty="0" err="1"/>
              <a:t>skill,etc</a:t>
            </a:r>
            <a:endParaRPr lang="en-US" dirty="0"/>
          </a:p>
          <a:p>
            <a:r>
              <a:rPr lang="en-US" dirty="0"/>
              <a:t>Training in entrepreneurial traits lacked by trainees</a:t>
            </a:r>
          </a:p>
          <a:p>
            <a:r>
              <a:rPr lang="en-US" dirty="0"/>
              <a:t>Training in selecting the viable project and mobilizing resources</a:t>
            </a:r>
          </a:p>
          <a:p>
            <a:r>
              <a:rPr lang="en-US" dirty="0"/>
              <a:t>Providing knowledge of technology and resources</a:t>
            </a:r>
          </a:p>
          <a:p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9950B-9B3A-491B-9575-35CEA207B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470F9-C4B6-4F08-8C83-7BF0940F4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3</a:t>
            </a:r>
            <a:r>
              <a:rPr lang="en-US" dirty="0"/>
              <a:t>. </a:t>
            </a:r>
            <a:r>
              <a:rPr lang="en-US" b="1" dirty="0"/>
              <a:t>Post-training phase</a:t>
            </a:r>
          </a:p>
          <a:p>
            <a:r>
              <a:rPr lang="en-US" dirty="0"/>
              <a:t>Review the pre-training work</a:t>
            </a:r>
          </a:p>
          <a:p>
            <a:r>
              <a:rPr lang="en-US" dirty="0"/>
              <a:t>Review the process of training </a:t>
            </a:r>
            <a:r>
              <a:rPr lang="en-US" dirty="0" err="1"/>
              <a:t>programme</a:t>
            </a:r>
            <a:endParaRPr lang="en-US" dirty="0"/>
          </a:p>
          <a:p>
            <a:r>
              <a:rPr lang="en-US" dirty="0"/>
              <a:t>Review past training approach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415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455</Words>
  <Application>Microsoft Office PowerPoint</Application>
  <PresentationFormat>On-screen Show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3.1 ENTREPRENEURSHIP DEVELOPMENT PROGRAMMES (EDPs)</vt:lpstr>
      <vt:lpstr>Need for EDPs</vt:lpstr>
      <vt:lpstr>PowerPoint Presentation</vt:lpstr>
      <vt:lpstr>Objectives</vt:lpstr>
      <vt:lpstr>Course content and curriculum of EDPs</vt:lpstr>
      <vt:lpstr>Phases of EDPs</vt:lpstr>
      <vt:lpstr>PowerPoint Presentation</vt:lpstr>
      <vt:lpstr>PowerPoint Presentation</vt:lpstr>
      <vt:lpstr>PowerPoint Presentation</vt:lpstr>
      <vt:lpstr>Evaluation (qualitative ) of EDPs </vt:lpstr>
      <vt:lpstr>Evaluation(Behavioural)</vt:lpstr>
      <vt:lpstr>Problems in EDPS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DEVELOPMENT PROGRAMMES (EDP)</dc:title>
  <dc:creator>Admin</dc:creator>
  <cp:lastModifiedBy>Goutham R</cp:lastModifiedBy>
  <cp:revision>24</cp:revision>
  <dcterms:created xsi:type="dcterms:W3CDTF">2020-10-20T04:00:26Z</dcterms:created>
  <dcterms:modified xsi:type="dcterms:W3CDTF">2020-11-04T07:20:30Z</dcterms:modified>
</cp:coreProperties>
</file>