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0" r:id="rId4"/>
    <p:sldId id="261" r:id="rId5"/>
    <p:sldId id="263" r:id="rId6"/>
    <p:sldId id="264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DFDCC-4DB9-47DE-B03E-28123E253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85DEE-285E-481E-98C2-F6FB9CD41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C1914-B9C1-46B5-81D6-83568CA2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4102-F6F7-4610-906A-CFE9E425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97B03-5D05-4748-B2C1-9B306C49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113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CB250-30B7-4E2F-9803-8B634FA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E5360-2967-4382-9682-C06E7FC16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ED097-8C6E-4D0B-9C9A-F562A936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978DA-39F1-4D3F-A0AD-21ECCF5D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03A32-FEF0-4006-B5A3-01653B453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98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659DBF-F50B-491B-B8A8-75872D3BE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FC8B8-2078-4F3B-BD2D-E07DF6C9A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9AFEF-C8CE-4DE5-B7A4-237E4F03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15618-32CA-498C-9F02-D34B0777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7E91-1EEE-4103-B389-79E93F2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47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6078D-EF55-40E1-AD9D-ABD2A4FD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1EA5F-54E7-4167-9DF3-5DBFA35B6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4BA42-46D6-42F0-B5EB-157EBEA4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F1ABE-332B-494B-9824-A90F18CA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9791B-E2C6-4465-8ADA-67D8C6FE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238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C351-93C8-4C84-8B92-33BD1F2F2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3F7C3-0280-4E74-8B26-A4D76C52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06AD5-45D4-4297-BCE5-8EB01C11F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36A9B-FF41-4730-A3A4-51B5733AD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DE4D-8289-464D-AAC5-9FB9F02C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52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0A05-9058-4888-934F-4AEE24B0F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7DE99-A418-4157-9EBD-782D5C60C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B880A-D5B7-49BB-A030-3A91DB53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86640-E748-4D70-B117-DCF12876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71FD7-14BF-43AC-8D01-3400DCC51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DCE8A-A10E-45AA-8BD1-80D24243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139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78FC1-BBDE-4EEF-BEA7-DAE739023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805D9-86FE-43F9-9F7F-DD734A38C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62A20-C659-45EB-8275-9B05170F9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52C2DC-839A-4E5C-8BAB-2D19C2BDE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4096B7-6A7B-4DCF-BD4F-8A9A37F59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0490E-6387-4483-8FF4-A637D39EA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D20B5-13B5-47EE-B2E9-AD18D9EA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71BDB-F6F8-4658-81E9-E4AA60B6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23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2986-BEE5-4117-ADFC-BEF64DA18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93BBC-268F-4A09-AA5E-3F462A2C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82C0B-A24F-4E50-8A73-971429A62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CCBCD-C4AF-44F3-BAC0-2A60066D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069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F0879-9D0B-4D3E-B9F6-47C7B1D0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95E2F3-70AC-48E5-8E6E-E6A3C394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B2E30-A64A-466F-BAD5-2F90EC03A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18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46577-71E6-46CD-BE0C-4F56D504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C761-14EF-44B9-BF27-BC71DA94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08D4C-12FC-4A86-A8ED-418CD7CF4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E9A64-078A-4D17-9907-6800BC55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D4C02-C77F-4C2C-BAF3-2A5D20E2F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E4627-841C-4A80-A77A-C3826B0F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31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71C56-E76F-47D4-AF0A-15D0B238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DEDFD-0F52-4675-BBD0-263BF61C2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E5B54-C843-418F-8747-A30408223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2A16C-A7BE-4045-8F24-62154B54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7A861-2F45-4608-BC89-E619D70D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144BD-1EE4-4A13-8FBF-E186A723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9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3F116-CC25-4AD9-B047-CB2885EF1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101CB-4209-44ED-B493-C0584C52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D6D44-3A2D-4AD5-AD71-7AEEB1814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367F7-1951-472C-B030-AD13B773F52F}" type="datetimeFigureOut">
              <a:rPr lang="en-IN" smtClean="0"/>
              <a:t>29-11-2020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5F700-3159-4179-949A-FEA098B4C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3C596-9ABF-46C8-9BFE-EFE620F3E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E049-A164-46F0-98E0-749715AE35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182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Unit I </a:t>
            </a:r>
            <a:br>
              <a:rPr lang="en-US" dirty="0"/>
            </a:br>
            <a:r>
              <a:rPr lang="en-US" dirty="0"/>
              <a:t>1.1: Introduction, Meaning and Characteristics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876800"/>
            <a:ext cx="6400800" cy="17526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 is from French word- ‘</a:t>
            </a:r>
            <a:r>
              <a:rPr lang="en-US" dirty="0" err="1"/>
              <a:t>Entreprendre</a:t>
            </a:r>
            <a:r>
              <a:rPr lang="en-US" dirty="0"/>
              <a:t>’- to undertake</a:t>
            </a:r>
          </a:p>
          <a:p>
            <a:r>
              <a:rPr lang="en-US" dirty="0"/>
              <a:t>originally meant </a:t>
            </a:r>
            <a:r>
              <a:rPr lang="en-US" dirty="0" err="1"/>
              <a:t>organiser</a:t>
            </a:r>
            <a:endParaRPr lang="en-US" dirty="0"/>
          </a:p>
          <a:p>
            <a:r>
              <a:rPr lang="en-US" dirty="0"/>
              <a:t>16 </a:t>
            </a:r>
            <a:r>
              <a:rPr lang="en-US" dirty="0" err="1"/>
              <a:t>th</a:t>
            </a:r>
            <a:r>
              <a:rPr lang="en-US" dirty="0"/>
              <a:t> century- persons engaged in military expeditions</a:t>
            </a:r>
          </a:p>
          <a:p>
            <a:r>
              <a:rPr lang="en-US" dirty="0"/>
              <a:t>17 </a:t>
            </a:r>
            <a:r>
              <a:rPr lang="en-US" dirty="0" err="1"/>
              <a:t>th</a:t>
            </a:r>
            <a:r>
              <a:rPr lang="en-US" dirty="0"/>
              <a:t> century-civil engineering activities included</a:t>
            </a:r>
          </a:p>
          <a:p>
            <a:r>
              <a:rPr lang="en-US" dirty="0"/>
              <a:t>Only in the beginning of the 18 </a:t>
            </a:r>
            <a:r>
              <a:rPr lang="en-US" dirty="0" err="1"/>
              <a:t>th</a:t>
            </a:r>
            <a:r>
              <a:rPr lang="en-US" dirty="0"/>
              <a:t> century the word was used  to refer to economic aspects</a:t>
            </a:r>
          </a:p>
          <a:p>
            <a:r>
              <a:rPr lang="en-US" dirty="0"/>
              <a:t>Richard </a:t>
            </a:r>
            <a:r>
              <a:rPr lang="en-US" dirty="0" err="1"/>
              <a:t>Cantillon</a:t>
            </a:r>
            <a:r>
              <a:rPr lang="en-US" dirty="0"/>
              <a:t> was the first one to use the term in economic context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A.H.Cole</a:t>
            </a:r>
            <a:r>
              <a:rPr lang="en-US" b="1" dirty="0"/>
              <a:t> – “entrepreneurship is the purposeful activity of an individual or group of individuals, undertaken to initiate, maintain or </a:t>
            </a:r>
            <a:r>
              <a:rPr lang="en-US" b="1" dirty="0" err="1"/>
              <a:t>aggrandise</a:t>
            </a:r>
            <a:r>
              <a:rPr lang="en-US" b="1" dirty="0"/>
              <a:t> profit by production or distribution of economic goods and services.”</a:t>
            </a:r>
          </a:p>
          <a:p>
            <a:r>
              <a:rPr lang="en-US" dirty="0"/>
              <a:t>Entrepreneurship is the tendency of a person to </a:t>
            </a:r>
            <a:r>
              <a:rPr lang="en-US" dirty="0" err="1"/>
              <a:t>organise</a:t>
            </a:r>
            <a:r>
              <a:rPr lang="en-US" dirty="0"/>
              <a:t> the business of his own and to run it profitably using all the qualities of leadership, decision making and managerial skills.</a:t>
            </a:r>
          </a:p>
          <a:p>
            <a:r>
              <a:rPr lang="en-US" dirty="0"/>
              <a:t>Entrepreneurship  involves the process that leads to setting up of a business entity, expansion and  development of an on going concern.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Meaning-Views on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As a risk bearer –Richard </a:t>
            </a:r>
            <a:r>
              <a:rPr lang="en-US" dirty="0" err="1"/>
              <a:t>Cantillon</a:t>
            </a:r>
            <a:endParaRPr lang="en-US" dirty="0"/>
          </a:p>
          <a:p>
            <a:r>
              <a:rPr lang="en-US" dirty="0"/>
              <a:t>(ii)As an </a:t>
            </a:r>
            <a:r>
              <a:rPr lang="en-US" dirty="0" err="1"/>
              <a:t>organiser-J.B.Say</a:t>
            </a:r>
            <a:endParaRPr lang="en-US" dirty="0"/>
          </a:p>
          <a:p>
            <a:r>
              <a:rPr lang="en-US" dirty="0"/>
              <a:t>(iii)As an innovator- Schumpeter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Risk bearer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Entrepreneur –agent </a:t>
            </a:r>
          </a:p>
          <a:p>
            <a:r>
              <a:rPr lang="en-US" dirty="0"/>
              <a:t>Buys factors at certain price</a:t>
            </a:r>
          </a:p>
          <a:p>
            <a:r>
              <a:rPr lang="en-US" dirty="0"/>
              <a:t>Combines them to produce</a:t>
            </a:r>
          </a:p>
          <a:p>
            <a:r>
              <a:rPr lang="en-US" dirty="0"/>
              <a:t>Sells at an uncertain price-so risk</a:t>
            </a:r>
          </a:p>
          <a:p>
            <a:r>
              <a:rPr lang="en-US" dirty="0" err="1"/>
              <a:t>Eg</a:t>
            </a:r>
            <a:r>
              <a:rPr lang="en-US" dirty="0"/>
              <a:t>- farmers and merchants</a:t>
            </a:r>
          </a:p>
          <a:p>
            <a:r>
              <a:rPr lang="en-US" dirty="0"/>
              <a:t>So risk bearers</a:t>
            </a:r>
          </a:p>
          <a:p>
            <a:r>
              <a:rPr lang="en-US" dirty="0" err="1"/>
              <a:t>Prof.Knight</a:t>
            </a:r>
            <a:r>
              <a:rPr lang="en-US" dirty="0"/>
              <a:t> theory of uncertainty</a:t>
            </a:r>
          </a:p>
          <a:p>
            <a:r>
              <a:rPr lang="en-US" dirty="0"/>
              <a:t>Distinguishes between risk and uncertainty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(ii) </a:t>
            </a:r>
            <a:r>
              <a:rPr lang="en-US" dirty="0" err="1"/>
              <a:t>Organiser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Coordination, </a:t>
            </a:r>
            <a:r>
              <a:rPr lang="en-US" dirty="0" err="1"/>
              <a:t>organisation</a:t>
            </a:r>
            <a:r>
              <a:rPr lang="en-US" dirty="0"/>
              <a:t> and supervision</a:t>
            </a:r>
          </a:p>
          <a:p>
            <a:r>
              <a:rPr lang="en-US" dirty="0"/>
              <a:t>Combines factors-Combines land of one, </a:t>
            </a:r>
            <a:r>
              <a:rPr lang="en-US" dirty="0" err="1"/>
              <a:t>labour</a:t>
            </a:r>
            <a:r>
              <a:rPr lang="en-US" dirty="0"/>
              <a:t> of another and capital of yet another and produce</a:t>
            </a:r>
          </a:p>
          <a:p>
            <a:r>
              <a:rPr lang="en-US" dirty="0"/>
              <a:t>Moral qualities-work  </a:t>
            </a:r>
            <a:r>
              <a:rPr lang="en-US" dirty="0" err="1"/>
              <a:t>judgement</a:t>
            </a:r>
            <a:r>
              <a:rPr lang="en-US" dirty="0"/>
              <a:t>,  knowledge about  the business</a:t>
            </a:r>
          </a:p>
          <a:p>
            <a:r>
              <a:rPr lang="en-US" dirty="0"/>
              <a:t>Command over capital</a:t>
            </a:r>
          </a:p>
          <a:p>
            <a:r>
              <a:rPr lang="en-US" dirty="0"/>
              <a:t>Uncertainty of profit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(iii)Innovator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changes  brought </a:t>
            </a:r>
            <a:r>
              <a:rPr lang="en-US"/>
              <a:t>by entrepreneur</a:t>
            </a:r>
            <a:endParaRPr lang="en-US" dirty="0"/>
          </a:p>
          <a:p>
            <a:r>
              <a:rPr lang="en-US" dirty="0"/>
              <a:t>Introduce new products </a:t>
            </a:r>
          </a:p>
          <a:p>
            <a:r>
              <a:rPr lang="en-US" dirty="0"/>
              <a:t>Instituting new production technology</a:t>
            </a:r>
          </a:p>
          <a:p>
            <a:r>
              <a:rPr lang="en-US" dirty="0"/>
              <a:t>Opening of a new market</a:t>
            </a:r>
          </a:p>
          <a:p>
            <a:r>
              <a:rPr lang="en-US" dirty="0"/>
              <a:t>Discovery of a new source of raw material</a:t>
            </a:r>
          </a:p>
          <a:p>
            <a:r>
              <a:rPr lang="en-US" dirty="0"/>
              <a:t>Carrying out new forms of </a:t>
            </a:r>
            <a:r>
              <a:rPr lang="en-US" dirty="0" err="1"/>
              <a:t>organisation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Apart from risk taking, </a:t>
            </a:r>
            <a:r>
              <a:rPr lang="en-US" dirty="0" err="1"/>
              <a:t>organsing</a:t>
            </a:r>
            <a:r>
              <a:rPr lang="en-US" dirty="0"/>
              <a:t> and innovating  he should have the following </a:t>
            </a:r>
            <a:r>
              <a:rPr lang="en-US" dirty="0" err="1"/>
              <a:t>charateristics</a:t>
            </a:r>
            <a:endParaRPr lang="en-US" dirty="0"/>
          </a:p>
          <a:p>
            <a:pPr>
              <a:buNone/>
            </a:pPr>
            <a:r>
              <a:rPr lang="en-US" b="1" dirty="0"/>
              <a:t>    (</a:t>
            </a:r>
            <a:r>
              <a:rPr lang="en-US" b="1" dirty="0" err="1"/>
              <a:t>i</a:t>
            </a:r>
            <a:r>
              <a:rPr lang="en-US" b="1" dirty="0"/>
              <a:t>) Hard work- </a:t>
            </a:r>
            <a:r>
              <a:rPr lang="en-US" dirty="0"/>
              <a:t>willingness to work hard that distinguishes successful entrepreneur and others-tedious, sweat filled and perseverance</a:t>
            </a:r>
          </a:p>
          <a:p>
            <a:r>
              <a:rPr lang="en-US" b="1" dirty="0"/>
              <a:t>(ii).Desire of high achievement</a:t>
            </a:r>
            <a:r>
              <a:rPr lang="en-US" dirty="0"/>
              <a:t>-surmount obstacles, suppress  anxieties, repair misfortune and devise expedients</a:t>
            </a:r>
          </a:p>
          <a:p>
            <a:r>
              <a:rPr lang="en-US" b="1" dirty="0"/>
              <a:t>(iii).Highly optimistic</a:t>
            </a:r>
            <a:r>
              <a:rPr lang="en-US" dirty="0"/>
              <a:t>-not disturbed by failures and problems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(iv).Independence- </a:t>
            </a:r>
            <a:r>
              <a:rPr lang="en-US" dirty="0"/>
              <a:t>not guided and </a:t>
            </a:r>
            <a:r>
              <a:rPr lang="en-US"/>
              <a:t>influence</a:t>
            </a:r>
            <a:r>
              <a:rPr lang="en-US" b="1"/>
              <a:t>d  </a:t>
            </a:r>
            <a:r>
              <a:rPr lang="en-US" b="1" dirty="0"/>
              <a:t>	</a:t>
            </a:r>
            <a:r>
              <a:rPr lang="en-US" dirty="0"/>
              <a:t>by others</a:t>
            </a:r>
            <a:r>
              <a:rPr lang="en-US" b="1" dirty="0"/>
              <a:t>. </a:t>
            </a:r>
            <a:r>
              <a:rPr lang="en-US" dirty="0"/>
              <a:t>But flexible</a:t>
            </a:r>
          </a:p>
          <a:p>
            <a:r>
              <a:rPr lang="en-US" b="1" dirty="0"/>
              <a:t>(v</a:t>
            </a:r>
            <a:r>
              <a:rPr lang="en-US" dirty="0"/>
              <a:t>).</a:t>
            </a:r>
            <a:r>
              <a:rPr lang="en-US" b="1" dirty="0"/>
              <a:t>Foresight</a:t>
            </a:r>
            <a:r>
              <a:rPr lang="en-US" dirty="0"/>
              <a:t>-  ability to judge about future 	business environment- changes in the 	markets, in consumer </a:t>
            </a:r>
            <a:r>
              <a:rPr lang="en-US" dirty="0" err="1"/>
              <a:t>behaviour</a:t>
            </a:r>
            <a:r>
              <a:rPr lang="en-US" dirty="0"/>
              <a:t>, 	technology etc.</a:t>
            </a:r>
          </a:p>
          <a:p>
            <a:r>
              <a:rPr lang="en-US" dirty="0"/>
              <a:t>(</a:t>
            </a:r>
            <a:r>
              <a:rPr lang="en-US" b="1" dirty="0"/>
              <a:t>vi)Decision making capacity</a:t>
            </a:r>
            <a:r>
              <a:rPr lang="en-US" dirty="0"/>
              <a:t>-to act according 	to situation</a:t>
            </a:r>
          </a:p>
          <a:p>
            <a:r>
              <a:rPr lang="en-US" b="1" dirty="0"/>
              <a:t>(vii)Leadership-</a:t>
            </a:r>
            <a:r>
              <a:rPr lang="en-US" dirty="0"/>
              <a:t> come forward to do things</a:t>
            </a:r>
          </a:p>
          <a:p>
            <a:r>
              <a:rPr lang="en-US" b="1" dirty="0"/>
              <a:t>(viii) Managerial skills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Unit I  1.1: Introduction, Meaning and Characteristics </vt:lpstr>
      <vt:lpstr>1.1 Introduction</vt:lpstr>
      <vt:lpstr>Definition</vt:lpstr>
      <vt:lpstr>Meaning-Views on entrepreneur</vt:lpstr>
      <vt:lpstr>(i) Risk bearer</vt:lpstr>
      <vt:lpstr>(ii) Organiser</vt:lpstr>
      <vt:lpstr>(iii)Innovator</vt:lpstr>
      <vt:lpstr>Characteristics of an Entrepreneur</vt:lpstr>
      <vt:lpstr>Cont..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  1.1: Introduction, Meaning and Characteristics</dc:title>
  <dc:creator>Goutham R</dc:creator>
  <cp:lastModifiedBy>Goutham R</cp:lastModifiedBy>
  <cp:revision>2</cp:revision>
  <dcterms:created xsi:type="dcterms:W3CDTF">2020-11-29T15:54:10Z</dcterms:created>
  <dcterms:modified xsi:type="dcterms:W3CDTF">2020-11-29T16:02:51Z</dcterms:modified>
</cp:coreProperties>
</file>