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99" autoAdjust="0"/>
  </p:normalViewPr>
  <p:slideViewPr>
    <p:cSldViewPr>
      <p:cViewPr varScale="1">
        <p:scale>
          <a:sx n="65" d="100"/>
          <a:sy n="65" d="100"/>
        </p:scale>
        <p:origin x="-1306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678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handoutMaster" Target="handoutMasters/handoutMaster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notesMaster" Target="notesMasters/notesMaster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7A7446-195C-4EFC-8250-8D2F73A21E7A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68F94C6E-E524-43FC-B34A-4F848A7AD894}">
      <dgm:prSet/>
      <dgm:spPr>
        <a:ln>
          <a:noFill/>
        </a:ln>
      </dgm:spPr>
      <dgm:t>
        <a:bodyPr/>
        <a:lstStyle/>
        <a:p>
          <a:pPr rtl="0"/>
          <a:r>
            <a:rPr lang="en-US" b="0" dirty="0"/>
            <a:t>1. The order of reactivity of aryl halogen in ullmann reaction is</a:t>
          </a:r>
        </a:p>
      </dgm:t>
    </dgm:pt>
    <dgm:pt modelId="{F8303C6C-114F-4E60-883A-B9B2CA4854CE}" type="parTrans" cxnId="{27340E95-C973-417C-8FC6-783FA7A8036D}">
      <dgm:prSet/>
      <dgm:spPr/>
      <dgm:t>
        <a:bodyPr/>
        <a:lstStyle/>
        <a:p>
          <a:endParaRPr lang="en-US"/>
        </a:p>
      </dgm:t>
    </dgm:pt>
    <dgm:pt modelId="{8FF4C69F-ECFC-4533-A6AF-8DBB0C7771F0}" type="sibTrans" cxnId="{27340E95-C973-417C-8FC6-783FA7A8036D}">
      <dgm:prSet/>
      <dgm:spPr/>
      <dgm:t>
        <a:bodyPr/>
        <a:lstStyle/>
        <a:p>
          <a:endParaRPr lang="en-US"/>
        </a:p>
      </dgm:t>
    </dgm:pt>
    <dgm:pt modelId="{31A1E87F-A111-441D-842F-C8B28701563B}" type="pres">
      <dgm:prSet presAssocID="{357A7446-195C-4EFC-8250-8D2F73A21E7A}" presName="linear" presStyleCnt="0">
        <dgm:presLayoutVars>
          <dgm:animLvl val="lvl"/>
          <dgm:resizeHandles val="exact"/>
        </dgm:presLayoutVars>
      </dgm:prSet>
      <dgm:spPr/>
    </dgm:pt>
    <dgm:pt modelId="{EF64E4E7-7554-4C60-8D4D-062613BA0FC3}" type="pres">
      <dgm:prSet presAssocID="{68F94C6E-E524-43FC-B34A-4F848A7AD89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75E3A39-81EC-41B0-A752-23E24C87D359}" type="presOf" srcId="{68F94C6E-E524-43FC-B34A-4F848A7AD894}" destId="{EF64E4E7-7554-4C60-8D4D-062613BA0FC3}" srcOrd="0" destOrd="0" presId="urn:microsoft.com/office/officeart/2005/8/layout/vList2"/>
    <dgm:cxn modelId="{64EE2087-5287-4DF4-900E-B477024E13C5}" type="presOf" srcId="{357A7446-195C-4EFC-8250-8D2F73A21E7A}" destId="{31A1E87F-A111-441D-842F-C8B28701563B}" srcOrd="0" destOrd="0" presId="urn:microsoft.com/office/officeart/2005/8/layout/vList2"/>
    <dgm:cxn modelId="{27340E95-C973-417C-8FC6-783FA7A8036D}" srcId="{357A7446-195C-4EFC-8250-8D2F73A21E7A}" destId="{68F94C6E-E524-43FC-B34A-4F848A7AD894}" srcOrd="0" destOrd="0" parTransId="{F8303C6C-114F-4E60-883A-B9B2CA4854CE}" sibTransId="{8FF4C69F-ECFC-4533-A6AF-8DBB0C7771F0}"/>
    <dgm:cxn modelId="{AE3CC9C5-B787-4ADE-A02C-1F44A8650100}" type="presParOf" srcId="{31A1E87F-A111-441D-842F-C8B28701563B}" destId="{EF64E4E7-7554-4C60-8D4D-062613BA0FC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4E4E7-7554-4C60-8D4D-062613BA0FC3}">
      <dsp:nvSpPr>
        <dsp:cNvPr id="0" name=""/>
        <dsp:cNvSpPr/>
      </dsp:nvSpPr>
      <dsp:spPr>
        <a:xfrm>
          <a:off x="0" y="2864"/>
          <a:ext cx="8686800" cy="52767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kern="1200" dirty="0"/>
            <a:t>1. The order of reactivity of aryl halogen in ullmann reaction is</a:t>
          </a:r>
        </a:p>
      </dsp:txBody>
      <dsp:txXfrm>
        <a:off x="25759" y="28623"/>
        <a:ext cx="8635282" cy="4761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 /><Relationship Id="rId2" Type="http://schemas.openxmlformats.org/officeDocument/2006/relationships/image" Target="../media/image3.wmf" /><Relationship Id="rId1" Type="http://schemas.openxmlformats.org/officeDocument/2006/relationships/image" Target="../media/image2.wmf" /><Relationship Id="rId5" Type="http://schemas.openxmlformats.org/officeDocument/2006/relationships/image" Target="../media/image6.wmf" /><Relationship Id="rId4" Type="http://schemas.openxmlformats.org/officeDocument/2006/relationships/image" Target="../media/image5.wmf" 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 /><Relationship Id="rId2" Type="http://schemas.openxmlformats.org/officeDocument/2006/relationships/image" Target="../media/image8.wmf" /><Relationship Id="rId1" Type="http://schemas.openxmlformats.org/officeDocument/2006/relationships/image" Target="../media/image7.wmf" /><Relationship Id="rId4" Type="http://schemas.openxmlformats.org/officeDocument/2006/relationships/image" Target="../media/image10.wmf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9C85CD-1E1D-499C-A54B-3CBFEF0198B7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5ECFB-96D8-4F96-A30B-9F26E8C5B1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C724D-DDC6-457E-AA01-33580E2CD33E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A6BBE-9361-4E60-8331-FCFBF37591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7EB9-4953-4636-90EA-D825F43CCF8B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DCDD-68E1-4C17-8C99-642829CED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7EB9-4953-4636-90EA-D825F43CCF8B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DCDD-68E1-4C17-8C99-642829CED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7EB9-4953-4636-90EA-D825F43CCF8B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DCDD-68E1-4C17-8C99-642829CED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7EB9-4953-4636-90EA-D825F43CCF8B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DCDD-68E1-4C17-8C99-642829CED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7EB9-4953-4636-90EA-D825F43CCF8B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DCDD-68E1-4C17-8C99-642829CED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7EB9-4953-4636-90EA-D825F43CCF8B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DCDD-68E1-4C17-8C99-642829CED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7EB9-4953-4636-90EA-D825F43CCF8B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DCDD-68E1-4C17-8C99-642829CED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7EB9-4953-4636-90EA-D825F43CCF8B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DCDD-68E1-4C17-8C99-642829CED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7EB9-4953-4636-90EA-D825F43CCF8B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DCDD-68E1-4C17-8C99-642829CED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7EB9-4953-4636-90EA-D825F43CCF8B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DCDD-68E1-4C17-8C99-642829CED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7EB9-4953-4636-90EA-D825F43CCF8B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C1DCDD-68E1-4C17-8C99-642829CED6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C47EB9-4953-4636-90EA-D825F43CCF8B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C1DCDD-68E1-4C17-8C99-642829CED68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6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 /><Relationship Id="rId3" Type="http://schemas.openxmlformats.org/officeDocument/2006/relationships/oleObject" Target="../embeddings/oleObject1.bin" /><Relationship Id="rId7" Type="http://schemas.openxmlformats.org/officeDocument/2006/relationships/oleObject" Target="../embeddings/oleObject3.bin" /><Relationship Id="rId12" Type="http://schemas.openxmlformats.org/officeDocument/2006/relationships/image" Target="../media/image6.wmf" /><Relationship Id="rId2" Type="http://schemas.openxmlformats.org/officeDocument/2006/relationships/slideLayout" Target="../slideLayouts/slideLayout7.xml" /><Relationship Id="rId1" Type="http://schemas.openxmlformats.org/officeDocument/2006/relationships/vmlDrawing" Target="../drawings/vmlDrawing1.vml" /><Relationship Id="rId6" Type="http://schemas.openxmlformats.org/officeDocument/2006/relationships/image" Target="../media/image3.wmf" /><Relationship Id="rId11" Type="http://schemas.openxmlformats.org/officeDocument/2006/relationships/oleObject" Target="../embeddings/oleObject5.bin" /><Relationship Id="rId5" Type="http://schemas.openxmlformats.org/officeDocument/2006/relationships/oleObject" Target="../embeddings/oleObject2.bin" /><Relationship Id="rId10" Type="http://schemas.openxmlformats.org/officeDocument/2006/relationships/image" Target="../media/image5.wmf" /><Relationship Id="rId4" Type="http://schemas.openxmlformats.org/officeDocument/2006/relationships/image" Target="../media/image2.wmf" /><Relationship Id="rId9" Type="http://schemas.openxmlformats.org/officeDocument/2006/relationships/oleObject" Target="../embeddings/oleObject4.bin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 /><Relationship Id="rId3" Type="http://schemas.openxmlformats.org/officeDocument/2006/relationships/oleObject" Target="../embeddings/oleObject6.bin" /><Relationship Id="rId7" Type="http://schemas.openxmlformats.org/officeDocument/2006/relationships/oleObject" Target="../embeddings/oleObject8.bin" /><Relationship Id="rId2" Type="http://schemas.openxmlformats.org/officeDocument/2006/relationships/slideLayout" Target="../slideLayouts/slideLayout7.xml" /><Relationship Id="rId1" Type="http://schemas.openxmlformats.org/officeDocument/2006/relationships/vmlDrawing" Target="../drawings/vmlDrawing2.vml" /><Relationship Id="rId6" Type="http://schemas.openxmlformats.org/officeDocument/2006/relationships/image" Target="../media/image8.wmf" /><Relationship Id="rId5" Type="http://schemas.openxmlformats.org/officeDocument/2006/relationships/oleObject" Target="../embeddings/oleObject7.bin" /><Relationship Id="rId10" Type="http://schemas.openxmlformats.org/officeDocument/2006/relationships/image" Target="../media/image10.wmf" /><Relationship Id="rId4" Type="http://schemas.openxmlformats.org/officeDocument/2006/relationships/image" Target="../media/image7.wmf" /><Relationship Id="rId9" Type="http://schemas.openxmlformats.org/officeDocument/2006/relationships/oleObject" Target="../embeddings/oleObject9.bin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1" y="1981201"/>
            <a:ext cx="5452134" cy="313932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 anchor="ctr">
            <a:spAutoFit/>
          </a:bodyPr>
          <a:lstStyle/>
          <a:p>
            <a:r>
              <a:rPr lang="en-US" sz="6600" b="1" dirty="0"/>
              <a:t>    </a:t>
            </a:r>
            <a:r>
              <a:rPr lang="en-US" sz="6600" b="1" dirty="0">
                <a:solidFill>
                  <a:schemeClr val="accent2">
                    <a:lumMod val="75000"/>
                  </a:schemeClr>
                </a:solidFill>
              </a:rPr>
              <a:t>Welcome </a:t>
            </a:r>
          </a:p>
          <a:p>
            <a:r>
              <a:rPr lang="en-US" sz="6600" b="1" dirty="0"/>
              <a:t>           to</a:t>
            </a:r>
          </a:p>
          <a:p>
            <a:r>
              <a:rPr lang="en-US" sz="6600" b="1" dirty="0">
                <a:solidFill>
                  <a:srgbClr val="FF0000"/>
                </a:solidFill>
              </a:rPr>
              <a:t> Presentation 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8305800" cy="1143000"/>
          </a:xfrm>
        </p:spPr>
        <p:txBody>
          <a:bodyPr>
            <a:noAutofit/>
          </a:bodyPr>
          <a:lstStyle/>
          <a:p>
            <a:r>
              <a:rPr lang="en-US" sz="9600" dirty="0"/>
              <a:t>   </a:t>
            </a:r>
            <a:r>
              <a:rPr lang="en-US" sz="9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Thanks to all</a:t>
            </a:r>
          </a:p>
        </p:txBody>
      </p:sp>
    </p:spTree>
  </p:cSld>
  <p:clrMapOvr>
    <a:masterClrMapping/>
  </p:clrMapOvr>
  <p:transition advTm="1000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304800" y="685800"/>
          <a:ext cx="8686800" cy="53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95400" y="1447800"/>
            <a:ext cx="232467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marL="342900" indent="-342900" algn="just"/>
            <a:r>
              <a:rPr lang="en-US" dirty="0"/>
              <a:t>(A) ArCl &gt;ArBr &gt;ArI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95400" y="2286000"/>
            <a:ext cx="228620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 anchor="ctr">
            <a:spAutoFit/>
          </a:bodyPr>
          <a:lstStyle/>
          <a:p>
            <a:pPr algn="just"/>
            <a:r>
              <a:rPr lang="en-US" dirty="0"/>
              <a:t>(B) ArI &gt;ArBr &gt;ArCl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10200" y="1447800"/>
            <a:ext cx="230864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 anchor="ctr">
            <a:spAutoFit/>
          </a:bodyPr>
          <a:lstStyle/>
          <a:p>
            <a:pPr algn="just"/>
            <a:r>
              <a:rPr lang="en-US" dirty="0"/>
              <a:t>(C) ArCl &gt;ArI &gt;ArBr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10200" y="2286000"/>
            <a:ext cx="232307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 anchor="ctr">
            <a:spAutoFit/>
          </a:bodyPr>
          <a:lstStyle/>
          <a:p>
            <a:pPr algn="just"/>
            <a:r>
              <a:rPr lang="en-US" dirty="0"/>
              <a:t>(D) ArBr &gt;ArCl &gt;ArI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04800" y="3200400"/>
            <a:ext cx="8610600" cy="515970"/>
            <a:chOff x="0" y="8715"/>
            <a:chExt cx="8534400" cy="515970"/>
          </a:xfrm>
        </p:grpSpPr>
        <p:sp>
          <p:nvSpPr>
            <p:cNvPr id="19" name="Rounded Rectangle 18"/>
            <p:cNvSpPr/>
            <p:nvPr/>
          </p:nvSpPr>
          <p:spPr>
            <a:xfrm>
              <a:off x="0" y="8715"/>
              <a:ext cx="8534400" cy="515970"/>
            </a:xfrm>
            <a:prstGeom prst="round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Rounded Rectangle 4"/>
            <p:cNvSpPr/>
            <p:nvPr/>
          </p:nvSpPr>
          <p:spPr>
            <a:xfrm>
              <a:off x="25188" y="33903"/>
              <a:ext cx="8484024" cy="4655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defTabSz="933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dirty="0"/>
                <a:t>2. An example for decarboxylative halogenation reaction is____ </a:t>
              </a:r>
              <a:endParaRPr lang="en-US" sz="2100" b="0" kern="12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371600" y="4191000"/>
            <a:ext cx="259080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(A) Ullmann reaction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71600" y="5029200"/>
            <a:ext cx="2634054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(B) Sandmeyer reaction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38800" y="4191000"/>
            <a:ext cx="275748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(C) Hunsdiecker reaction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638800" y="5029200"/>
            <a:ext cx="27432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(D) Gomberg reaction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04800" y="457200"/>
            <a:ext cx="8534400" cy="515970"/>
            <a:chOff x="0" y="8715"/>
            <a:chExt cx="8534400" cy="515970"/>
          </a:xfrm>
        </p:grpSpPr>
        <p:sp>
          <p:nvSpPr>
            <p:cNvPr id="4" name="Rounded Rectangle 3"/>
            <p:cNvSpPr/>
            <p:nvPr/>
          </p:nvSpPr>
          <p:spPr>
            <a:xfrm>
              <a:off x="0" y="8715"/>
              <a:ext cx="8534400" cy="515970"/>
            </a:xfrm>
            <a:prstGeom prst="round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" name="Rounded Rectangle 4"/>
            <p:cNvSpPr/>
            <p:nvPr/>
          </p:nvSpPr>
          <p:spPr>
            <a:xfrm>
              <a:off x="25188" y="33903"/>
              <a:ext cx="8484024" cy="4655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l" defTabSz="933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b="0" kern="1200" dirty="0"/>
                <a:t>3. Product of the following reaction 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3200400" y="1676400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8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048000" y="1066800"/>
          <a:ext cx="3200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CS ChemDraw Drawing" r:id="rId3" imgW="2802240" imgH="558360" progId="ChemDraw.Document.6.0">
                  <p:embed/>
                </p:oleObj>
              </mc:Choice>
              <mc:Fallback>
                <p:oleObj name="CS ChemDraw Drawing" r:id="rId3" imgW="2802240" imgH="558360" progId="ChemDraw.Document.6.0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066800"/>
                        <a:ext cx="32004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6248400" y="2057400"/>
          <a:ext cx="990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S ChemDraw Drawing" r:id="rId5" imgW="802800" imgH="531720" progId="ChemDraw.Document.6.0">
                  <p:embed/>
                </p:oleObj>
              </mc:Choice>
              <mc:Fallback>
                <p:oleObj name="CS ChemDraw Drawing" r:id="rId5" imgW="802800" imgH="531720" progId="ChemDraw.Document.6.0">
                  <p:embed/>
                  <p:pic>
                    <p:nvPicPr>
                      <p:cNvPr id="10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057400"/>
                        <a:ext cx="9906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371600" y="213360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(A)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38800" y="22098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(B)</a:t>
            </a:r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981200" y="1981200"/>
          <a:ext cx="1219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S ChemDraw Drawing" r:id="rId7" imgW="1065240" imgH="533160" progId="ChemDraw.Document.6.0">
                  <p:embed/>
                </p:oleObj>
              </mc:Choice>
              <mc:Fallback>
                <p:oleObj name="CS ChemDraw Drawing" r:id="rId7" imgW="1065240" imgH="533160" progId="ChemDraw.Document.6.0">
                  <p:embed/>
                  <p:pic>
                    <p:nvPicPr>
                      <p:cNvPr id="10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981200"/>
                        <a:ext cx="12192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371600" y="3124200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(C)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38800" y="327660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(D)</a:t>
            </a:r>
          </a:p>
        </p:txBody>
      </p: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6248400" y="3124200"/>
          <a:ext cx="1219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S ChemDraw Drawing" r:id="rId9" imgW="1050480" imgH="531720" progId="ChemDraw.Document.6.0">
                  <p:embed/>
                </p:oleObj>
              </mc:Choice>
              <mc:Fallback>
                <p:oleObj name="CS ChemDraw Drawing" r:id="rId9" imgW="1050480" imgH="531720" progId="ChemDraw.Document.6.0">
                  <p:embed/>
                  <p:pic>
                    <p:nvPicPr>
                      <p:cNvPr id="103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124200"/>
                        <a:ext cx="12192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ounded Rectangle 30"/>
          <p:cNvSpPr/>
          <p:nvPr/>
        </p:nvSpPr>
        <p:spPr>
          <a:xfrm>
            <a:off x="304800" y="3962400"/>
            <a:ext cx="8458200" cy="515970"/>
          </a:xfrm>
          <a:prstGeom prst="roundRect">
            <a:avLst/>
          </a:pr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3" name="TextBox 32"/>
          <p:cNvSpPr txBox="1"/>
          <p:nvPr/>
        </p:nvSpPr>
        <p:spPr>
          <a:xfrm>
            <a:off x="304800" y="3962400"/>
            <a:ext cx="296513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400" dirty="0"/>
              <a:t>4.Fentons reagent is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371600" y="4876800"/>
            <a:ext cx="18288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(A) Fe</a:t>
            </a:r>
            <a:r>
              <a:rPr lang="en-US" baseline="26000" dirty="0"/>
              <a:t>2+</a:t>
            </a:r>
            <a:r>
              <a:rPr lang="en-US" dirty="0"/>
              <a:t>/H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791200" y="4876800"/>
            <a:ext cx="18288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(B) Fe</a:t>
            </a:r>
            <a:r>
              <a:rPr lang="en-US" baseline="26000" dirty="0"/>
              <a:t>3+</a:t>
            </a:r>
            <a:r>
              <a:rPr lang="en-US" dirty="0"/>
              <a:t>/H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371600" y="5715000"/>
            <a:ext cx="18288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(C) Fe</a:t>
            </a:r>
            <a:r>
              <a:rPr lang="en-US" baseline="26000" dirty="0"/>
              <a:t>2+</a:t>
            </a:r>
            <a:r>
              <a:rPr lang="en-US" dirty="0"/>
              <a:t>/H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791200" y="5715000"/>
            <a:ext cx="18288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(D) Fe</a:t>
            </a:r>
            <a:r>
              <a:rPr lang="en-US" baseline="26000" dirty="0"/>
              <a:t>3+</a:t>
            </a:r>
            <a:r>
              <a:rPr lang="en-US" dirty="0"/>
              <a:t>/H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</p:txBody>
      </p:sp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1981200" y="2971800"/>
          <a:ext cx="1371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S ChemDraw Drawing" r:id="rId11" imgW="1249560" imgH="611280" progId="ChemDraw.Document.6.0">
                  <p:embed/>
                </p:oleObj>
              </mc:Choice>
              <mc:Fallback>
                <p:oleObj name="CS ChemDraw Drawing" r:id="rId11" imgW="1249560" imgH="611280" progId="ChemDraw.Document.6.0">
                  <p:embed/>
                  <p:pic>
                    <p:nvPicPr>
                      <p:cNvPr id="103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971800"/>
                        <a:ext cx="13716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48200" y="609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5024132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(A) Homolytic cleavage of a covalent bond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600200"/>
            <a:ext cx="502920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(B) Heterolytic cleavage of an ionic bond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2133600"/>
            <a:ext cx="502920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(C) Homolytic cleavage of an ionic bond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4400" y="2667000"/>
            <a:ext cx="508985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(D) Heterolytic cleavage of a covalent bond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04800" y="457200"/>
            <a:ext cx="8534400" cy="515970"/>
            <a:chOff x="0" y="8715"/>
            <a:chExt cx="8534400" cy="515970"/>
          </a:xfrm>
        </p:grpSpPr>
        <p:sp>
          <p:nvSpPr>
            <p:cNvPr id="11" name="Rounded Rectangle 10"/>
            <p:cNvSpPr/>
            <p:nvPr/>
          </p:nvSpPr>
          <p:spPr>
            <a:xfrm>
              <a:off x="0" y="8715"/>
              <a:ext cx="8534400" cy="515970"/>
            </a:xfrm>
            <a:prstGeom prst="round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25188" y="33903"/>
              <a:ext cx="8484024" cy="4655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l" defTabSz="933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dirty="0"/>
                <a:t>5. Free radicals are formed by</a:t>
              </a:r>
              <a:r>
                <a:rPr lang="en-US" sz="2100" b="0" kern="1200" dirty="0"/>
                <a:t> 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28600" y="3682788"/>
            <a:ext cx="8585412" cy="643182"/>
            <a:chOff x="-76200" y="33903"/>
            <a:chExt cx="8585412" cy="643182"/>
          </a:xfrm>
        </p:grpSpPr>
        <p:sp>
          <p:nvSpPr>
            <p:cNvPr id="19" name="Rounded Rectangle 18"/>
            <p:cNvSpPr/>
            <p:nvPr/>
          </p:nvSpPr>
          <p:spPr>
            <a:xfrm>
              <a:off x="-76200" y="161115"/>
              <a:ext cx="8534400" cy="515970"/>
            </a:xfrm>
            <a:prstGeom prst="roundRect">
              <a:avLst/>
            </a:prstGeom>
            <a:ln>
              <a:noFill/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en-US" sz="2400" dirty="0"/>
                <a:t>6. Structure of a free radical</a:t>
              </a:r>
            </a:p>
          </p:txBody>
        </p:sp>
        <p:sp>
          <p:nvSpPr>
            <p:cNvPr id="20" name="Rounded Rectangle 4"/>
            <p:cNvSpPr/>
            <p:nvPr/>
          </p:nvSpPr>
          <p:spPr>
            <a:xfrm>
              <a:off x="25188" y="33903"/>
              <a:ext cx="8484024" cy="4655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l" defTabSz="9334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b="0" kern="1200" dirty="0"/>
                <a:t>  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219200" y="4953000"/>
            <a:ext cx="19812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(A) Planar  sp</a:t>
            </a:r>
            <a:r>
              <a:rPr lang="en-US" baseline="30000" dirty="0"/>
              <a:t>3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219200" y="5715000"/>
            <a:ext cx="197842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(B) Pyramidal sp</a:t>
            </a:r>
            <a:r>
              <a:rPr lang="en-US" baseline="30000" dirty="0"/>
              <a:t>3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219200" y="4953000"/>
            <a:ext cx="166904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(A) Planar  sp</a:t>
            </a:r>
            <a:r>
              <a:rPr lang="en-US" baseline="30000" dirty="0"/>
              <a:t>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953000" y="4953000"/>
            <a:ext cx="1905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(C) Tetrahedral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53000" y="5715000"/>
            <a:ext cx="193674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(D) Both A and B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8600" y="304800"/>
            <a:ext cx="8534400" cy="515970"/>
          </a:xfrm>
          <a:prstGeom prst="roundRect">
            <a:avLst/>
          </a:pr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n-US" sz="2400" dirty="0"/>
              <a:t>7.Increasing order of stability of free radicals is____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1066800"/>
            <a:ext cx="305243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(A) Ph</a:t>
            </a:r>
            <a:r>
              <a:rPr lang="en-US" baseline="-25000" dirty="0"/>
              <a:t>3</a:t>
            </a:r>
            <a:r>
              <a:rPr lang="en-US" dirty="0"/>
              <a:t>C &lt; Ph</a:t>
            </a:r>
            <a:r>
              <a:rPr lang="en-US" baseline="-25000" dirty="0"/>
              <a:t>2</a:t>
            </a:r>
            <a:r>
              <a:rPr lang="en-US" dirty="0"/>
              <a:t>CH &lt; PhCH</a:t>
            </a:r>
            <a:r>
              <a:rPr lang="en-US" baseline="-25000" dirty="0"/>
              <a:t>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1676400"/>
            <a:ext cx="3048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(B) PhCH</a:t>
            </a:r>
            <a:r>
              <a:rPr lang="en-US" baseline="-25000" dirty="0"/>
              <a:t>2</a:t>
            </a:r>
            <a:r>
              <a:rPr lang="en-US" dirty="0"/>
              <a:t> &lt; Ph</a:t>
            </a:r>
            <a:r>
              <a:rPr lang="en-US" baseline="-25000" dirty="0"/>
              <a:t>2</a:t>
            </a:r>
            <a:r>
              <a:rPr lang="en-US" dirty="0"/>
              <a:t>CH &lt; Ph</a:t>
            </a:r>
            <a:r>
              <a:rPr lang="en-US" baseline="-25000" dirty="0"/>
              <a:t>3</a:t>
            </a:r>
            <a:r>
              <a:rPr lang="en-US" dirty="0"/>
              <a:t>C</a:t>
            </a:r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2209800"/>
            <a:ext cx="303640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(C) Ph</a:t>
            </a:r>
            <a:r>
              <a:rPr lang="en-US" baseline="-25000" dirty="0"/>
              <a:t>2</a:t>
            </a:r>
            <a:r>
              <a:rPr lang="en-US" dirty="0"/>
              <a:t>CH &lt; PhCH </a:t>
            </a:r>
            <a:r>
              <a:rPr lang="en-US" baseline="-25000" dirty="0"/>
              <a:t>2</a:t>
            </a:r>
            <a:r>
              <a:rPr lang="en-US" dirty="0"/>
              <a:t>&lt; Ph</a:t>
            </a:r>
            <a:r>
              <a:rPr lang="en-US" baseline="-25000" dirty="0"/>
              <a:t>2</a:t>
            </a:r>
            <a:r>
              <a:rPr lang="en-US" dirty="0"/>
              <a:t>C</a:t>
            </a:r>
            <a:endParaRPr lang="en-US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990600" y="2743200"/>
            <a:ext cx="305083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(D) Ph</a:t>
            </a:r>
            <a:r>
              <a:rPr lang="en-US" baseline="-25000" dirty="0"/>
              <a:t>3</a:t>
            </a:r>
            <a:r>
              <a:rPr lang="en-US" dirty="0"/>
              <a:t>C &lt; PhCH</a:t>
            </a:r>
            <a:r>
              <a:rPr lang="en-US" baseline="-25000" dirty="0"/>
              <a:t>2</a:t>
            </a:r>
            <a:r>
              <a:rPr lang="en-US" dirty="0"/>
              <a:t> &lt; Ph</a:t>
            </a:r>
            <a:r>
              <a:rPr lang="en-US" baseline="-25000" dirty="0"/>
              <a:t>2</a:t>
            </a:r>
            <a:r>
              <a:rPr lang="en-US" dirty="0"/>
              <a:t>CH</a:t>
            </a:r>
            <a:endParaRPr lang="en-US" baseline="-25000" dirty="0"/>
          </a:p>
        </p:txBody>
      </p:sp>
      <p:sp>
        <p:nvSpPr>
          <p:cNvPr id="8" name="Rounded Rectangle 7"/>
          <p:cNvSpPr/>
          <p:nvPr/>
        </p:nvSpPr>
        <p:spPr>
          <a:xfrm>
            <a:off x="228600" y="3886200"/>
            <a:ext cx="8534400" cy="515970"/>
          </a:xfrm>
          <a:prstGeom prst="roundRect">
            <a:avLst/>
          </a:pr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n-US" sz="2400" dirty="0"/>
              <a:t>8. Free radicals are got as intermediates in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6800" y="4572000"/>
            <a:ext cx="27432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(A) Sandmeyer reaction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66800" y="5105400"/>
            <a:ext cx="2743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(B) Gomberg reaction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6800" y="5638800"/>
            <a:ext cx="275748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(C) Hunsdiecker reaction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6800" y="6172200"/>
            <a:ext cx="27432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(D) All of the above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28600" y="304800"/>
            <a:ext cx="8534400" cy="515970"/>
          </a:xfrm>
          <a:prstGeom prst="roundRect">
            <a:avLst/>
          </a:pr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n-US" sz="2400" dirty="0"/>
              <a:t>9. Hyperfine splitting constant ‘ a ‘ is given by _____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144780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(A)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828800" y="1600200"/>
            <a:ext cx="685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981200" y="10668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1981200" y="1752600"/>
          <a:ext cx="304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CS ChemDraw Drawing" r:id="rId3" imgW="178560" imgH="239400" progId="ChemDraw.Document.6.0">
                  <p:embed/>
                </p:oleObj>
              </mc:Choice>
              <mc:Fallback>
                <p:oleObj name="CS ChemDraw Drawing" r:id="rId3" imgW="178560" imgH="239400" progId="ChemDraw.Document.6.0">
                  <p:embed/>
                  <p:pic>
                    <p:nvPicPr>
                      <p:cNvPr id="174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752600"/>
                        <a:ext cx="3048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590800" y="1219200"/>
            <a:ext cx="391454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aseline="-25000" dirty="0"/>
              <a:t>=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1371600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Q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5400" y="1371600"/>
            <a:ext cx="142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(B) </a:t>
            </a:r>
            <a:r>
              <a:rPr lang="en-US" sz="2400" dirty="0"/>
              <a:t>  aQ = </a:t>
            </a:r>
            <a:endParaRPr lang="en-US" dirty="0"/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6477000" y="1371600"/>
          <a:ext cx="304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CS ChemDraw Drawing" r:id="rId5" imgW="178560" imgH="239400" progId="ChemDraw.Document.6.0">
                  <p:embed/>
                </p:oleObj>
              </mc:Choice>
              <mc:Fallback>
                <p:oleObj name="CS ChemDraw Drawing" r:id="rId5" imgW="178560" imgH="239400" progId="ChemDraw.Document.6.0">
                  <p:embed/>
                  <p:pic>
                    <p:nvPicPr>
                      <p:cNvPr id="174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1371600"/>
                        <a:ext cx="3048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838200" y="2590800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(C) 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752600" y="2743200"/>
            <a:ext cx="609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1981200" y="2286000"/>
          <a:ext cx="304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S ChemDraw Drawing" r:id="rId7" imgW="178560" imgH="239400" progId="ChemDraw.Document.6.0">
                  <p:embed/>
                </p:oleObj>
              </mc:Choice>
              <mc:Fallback>
                <p:oleObj name="CS ChemDraw Drawing" r:id="rId7" imgW="178560" imgH="239400" progId="ChemDraw.Document.6.0">
                  <p:embed/>
                  <p:pic>
                    <p:nvPicPr>
                      <p:cNvPr id="1741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286000"/>
                        <a:ext cx="3048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828800" y="2819400"/>
            <a:ext cx="426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Q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590800" y="2438400"/>
            <a:ext cx="6976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= </a:t>
            </a:r>
            <a:r>
              <a:rPr lang="en-US" sz="3200" dirty="0"/>
              <a:t>a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5105400" y="2590800"/>
            <a:ext cx="811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(D)  </a:t>
            </a:r>
            <a:r>
              <a:rPr lang="en-US" sz="2800" dirty="0"/>
              <a:t>a</a:t>
            </a:r>
            <a:endParaRPr lang="en-US" dirty="0"/>
          </a:p>
        </p:txBody>
      </p:sp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5791200" y="2667000"/>
          <a:ext cx="228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S ChemDraw Drawing" r:id="rId9" imgW="178560" imgH="239400" progId="ChemDraw.Document.6.0">
                  <p:embed/>
                </p:oleObj>
              </mc:Choice>
              <mc:Fallback>
                <p:oleObj name="CS ChemDraw Drawing" r:id="rId9" imgW="178560" imgH="239400" progId="ChemDraw.Document.6.0">
                  <p:embed/>
                  <p:pic>
                    <p:nvPicPr>
                      <p:cNvPr id="174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667000"/>
                        <a:ext cx="2286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6019800" y="2667000"/>
            <a:ext cx="766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=  Q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28600" y="3733800"/>
            <a:ext cx="8534400" cy="515970"/>
          </a:xfrm>
          <a:prstGeom prst="roundRect">
            <a:avLst/>
          </a:pr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n-US" sz="2400" dirty="0"/>
              <a:t>10. ESR spectrum of C</a:t>
            </a:r>
            <a:r>
              <a:rPr lang="en-US" sz="2400" baseline="-25000" dirty="0"/>
              <a:t>6</a:t>
            </a:r>
            <a:r>
              <a:rPr lang="en-US" sz="2400" dirty="0"/>
              <a:t>H</a:t>
            </a:r>
            <a:r>
              <a:rPr lang="en-US" sz="2400" baseline="-25000" dirty="0"/>
              <a:t>6</a:t>
            </a:r>
            <a:r>
              <a:rPr lang="en-US" sz="2400" dirty="0"/>
              <a:t> shows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219200" y="4876800"/>
            <a:ext cx="14478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(A) 4 lines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334000" y="4876800"/>
            <a:ext cx="14478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(B) 5 lines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19200" y="5715000"/>
            <a:ext cx="14478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(C) 6 lines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334000" y="5715000"/>
            <a:ext cx="14478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(D) 7 lines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228600"/>
            <a:ext cx="8534400" cy="515970"/>
          </a:xfrm>
          <a:prstGeom prst="roundRect">
            <a:avLst/>
          </a:pr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n-US" sz="2400" dirty="0"/>
              <a:t>11. Relative stabllity of free radicals is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1143000"/>
            <a:ext cx="334097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(A) R</a:t>
            </a:r>
            <a:r>
              <a:rPr lang="en-US" baseline="-25000" dirty="0"/>
              <a:t>3</a:t>
            </a:r>
            <a:r>
              <a:rPr lang="en-US" dirty="0"/>
              <a:t>C &gt; R</a:t>
            </a:r>
            <a:r>
              <a:rPr lang="en-US" baseline="-25000" dirty="0"/>
              <a:t>2</a:t>
            </a:r>
            <a:r>
              <a:rPr lang="en-US" dirty="0"/>
              <a:t>CH &gt; RCH</a:t>
            </a:r>
            <a:r>
              <a:rPr lang="en-US" baseline="-25000" dirty="0"/>
              <a:t>2</a:t>
            </a:r>
            <a:r>
              <a:rPr lang="en-US" dirty="0"/>
              <a:t> &gt; CH</a:t>
            </a:r>
            <a:r>
              <a:rPr lang="en-US" baseline="-25000" dirty="0"/>
              <a:t>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3000" y="1676400"/>
            <a:ext cx="334097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(B) R</a:t>
            </a:r>
            <a:r>
              <a:rPr lang="en-US" baseline="-25000" dirty="0"/>
              <a:t>2</a:t>
            </a:r>
            <a:r>
              <a:rPr lang="en-US" dirty="0"/>
              <a:t>C &gt; RCH</a:t>
            </a:r>
            <a:r>
              <a:rPr lang="en-US" baseline="-25000" dirty="0"/>
              <a:t>2</a:t>
            </a:r>
            <a:r>
              <a:rPr lang="en-US" dirty="0"/>
              <a:t> &gt; R</a:t>
            </a:r>
            <a:r>
              <a:rPr lang="en-US" baseline="-25000" dirty="0"/>
              <a:t>2</a:t>
            </a:r>
            <a:r>
              <a:rPr lang="en-US" dirty="0"/>
              <a:t>CH &gt; CH</a:t>
            </a:r>
            <a:r>
              <a:rPr lang="en-US" baseline="-25000" dirty="0"/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3000" y="2209800"/>
            <a:ext cx="332494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(C) R</a:t>
            </a:r>
            <a:r>
              <a:rPr lang="en-US" baseline="-25000" dirty="0"/>
              <a:t>3</a:t>
            </a:r>
            <a:r>
              <a:rPr lang="en-US" dirty="0"/>
              <a:t>C &gt; R</a:t>
            </a:r>
            <a:r>
              <a:rPr lang="en-US" baseline="-25000" dirty="0"/>
              <a:t>2</a:t>
            </a:r>
            <a:r>
              <a:rPr lang="en-US" dirty="0"/>
              <a:t>CH &gt; CH</a:t>
            </a:r>
            <a:r>
              <a:rPr lang="en-US" baseline="-25000" dirty="0"/>
              <a:t>3</a:t>
            </a:r>
            <a:r>
              <a:rPr lang="en-US" dirty="0"/>
              <a:t> &gt; RCH</a:t>
            </a:r>
            <a:r>
              <a:rPr lang="en-US" baseline="-25000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3000" y="2743200"/>
            <a:ext cx="33528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(D) R</a:t>
            </a:r>
            <a:r>
              <a:rPr lang="en-US" baseline="-25000" dirty="0"/>
              <a:t>3</a:t>
            </a:r>
            <a:r>
              <a:rPr lang="en-US" dirty="0"/>
              <a:t>C &gt; CH</a:t>
            </a:r>
            <a:r>
              <a:rPr lang="en-US" baseline="-25000" dirty="0"/>
              <a:t>3</a:t>
            </a:r>
            <a:r>
              <a:rPr lang="en-US" dirty="0"/>
              <a:t> &gt; RCH</a:t>
            </a:r>
            <a:r>
              <a:rPr lang="en-US" baseline="-25000" dirty="0"/>
              <a:t>2</a:t>
            </a:r>
            <a:r>
              <a:rPr lang="en-US" dirty="0"/>
              <a:t> &gt;R</a:t>
            </a:r>
            <a:r>
              <a:rPr lang="en-US" baseline="-25000" dirty="0"/>
              <a:t>2</a:t>
            </a:r>
            <a:r>
              <a:rPr lang="en-US" dirty="0"/>
              <a:t>CH</a:t>
            </a:r>
            <a:endParaRPr lang="en-US" baseline="-25000" dirty="0"/>
          </a:p>
        </p:txBody>
      </p:sp>
      <p:sp>
        <p:nvSpPr>
          <p:cNvPr id="9" name="Rounded Rectangle 8"/>
          <p:cNvSpPr/>
          <p:nvPr/>
        </p:nvSpPr>
        <p:spPr>
          <a:xfrm>
            <a:off x="228600" y="3733800"/>
            <a:ext cx="8534400" cy="515970"/>
          </a:xfrm>
          <a:prstGeom prst="roundRect">
            <a:avLst/>
          </a:pr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n-US" sz="2400" dirty="0"/>
              <a:t>12. Order of reactivity of halogens towards alkenes is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71601" y="4648200"/>
            <a:ext cx="2286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(A) I</a:t>
            </a:r>
            <a:r>
              <a:rPr lang="en-US" baseline="-25000" dirty="0"/>
              <a:t>2</a:t>
            </a:r>
            <a:r>
              <a:rPr lang="en-US" dirty="0"/>
              <a:t> &gt;Br</a:t>
            </a:r>
            <a:r>
              <a:rPr lang="en-US" baseline="-25000" dirty="0"/>
              <a:t>2</a:t>
            </a:r>
            <a:r>
              <a:rPr lang="en-US" dirty="0"/>
              <a:t> &gt;Cl</a:t>
            </a:r>
            <a:r>
              <a:rPr lang="en-US" baseline="-25000" dirty="0"/>
              <a:t>2</a:t>
            </a:r>
            <a:r>
              <a:rPr lang="en-US" dirty="0"/>
              <a:t> &gt;F</a:t>
            </a:r>
            <a:r>
              <a:rPr lang="en-US" baseline="-25000" dirty="0"/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71600" y="5105400"/>
            <a:ext cx="2286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(B) I</a:t>
            </a:r>
            <a:r>
              <a:rPr lang="en-US" baseline="-25000" dirty="0"/>
              <a:t>2</a:t>
            </a:r>
            <a:r>
              <a:rPr lang="en-US" dirty="0"/>
              <a:t> &gt;Cl</a:t>
            </a:r>
            <a:r>
              <a:rPr lang="en-US" baseline="-25000" dirty="0"/>
              <a:t>2</a:t>
            </a:r>
            <a:r>
              <a:rPr lang="en-US" dirty="0"/>
              <a:t> &gt;Br</a:t>
            </a:r>
            <a:r>
              <a:rPr lang="en-US" baseline="-25000" dirty="0"/>
              <a:t>2</a:t>
            </a:r>
            <a:r>
              <a:rPr lang="en-US" dirty="0"/>
              <a:t> &gt;F</a:t>
            </a:r>
            <a:r>
              <a:rPr lang="en-US" baseline="-25000" dirty="0"/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71600" y="5562600"/>
            <a:ext cx="2286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(C) F</a:t>
            </a:r>
            <a:r>
              <a:rPr lang="en-US" baseline="-25000" dirty="0"/>
              <a:t>2</a:t>
            </a:r>
            <a:r>
              <a:rPr lang="en-US" dirty="0"/>
              <a:t> &gt;Cl</a:t>
            </a:r>
            <a:r>
              <a:rPr lang="en-US" baseline="-25000" dirty="0"/>
              <a:t>2</a:t>
            </a:r>
            <a:r>
              <a:rPr lang="en-US" dirty="0"/>
              <a:t> &gt;Br</a:t>
            </a:r>
            <a:r>
              <a:rPr lang="en-US" baseline="-25000" dirty="0"/>
              <a:t>2</a:t>
            </a:r>
            <a:r>
              <a:rPr lang="en-US" dirty="0"/>
              <a:t> &gt;I</a:t>
            </a:r>
            <a:r>
              <a:rPr lang="en-US" baseline="-25000" dirty="0"/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71600" y="6019800"/>
            <a:ext cx="2286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(D) F</a:t>
            </a:r>
            <a:r>
              <a:rPr lang="en-US" baseline="-25000" dirty="0"/>
              <a:t>2</a:t>
            </a:r>
            <a:r>
              <a:rPr lang="en-US" dirty="0"/>
              <a:t> &gt;Cl</a:t>
            </a:r>
            <a:r>
              <a:rPr lang="en-US" baseline="-25000" dirty="0"/>
              <a:t>2</a:t>
            </a:r>
            <a:r>
              <a:rPr lang="en-US" dirty="0"/>
              <a:t> &gt;I</a:t>
            </a:r>
            <a:r>
              <a:rPr lang="en-US" baseline="-25000" dirty="0"/>
              <a:t>2</a:t>
            </a:r>
            <a:r>
              <a:rPr lang="en-US" dirty="0"/>
              <a:t> &gt;Br</a:t>
            </a:r>
            <a:r>
              <a:rPr lang="en-US" baseline="-25000" dirty="0"/>
              <a:t>2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228600"/>
            <a:ext cx="8534400" cy="515970"/>
          </a:xfrm>
          <a:prstGeom prst="roundRect">
            <a:avLst/>
          </a:pr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n-US" sz="2400" dirty="0"/>
              <a:t>13. Acyloin  is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990600"/>
            <a:ext cx="305564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(A) Alpha – hydroxy ketone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1524000"/>
            <a:ext cx="3048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(B) beta– hydroxy ketone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2057400"/>
            <a:ext cx="311174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(C) gamma– hydroxy ketone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0600" y="2590800"/>
            <a:ext cx="31242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(D)  None of the above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505200"/>
            <a:ext cx="8534400" cy="515970"/>
          </a:xfrm>
          <a:prstGeom prst="roundRect">
            <a:avLst/>
          </a:pr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n-US" sz="2400" dirty="0"/>
              <a:t>14. Which is not related to sandmeyer reaction 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66800" y="4343400"/>
            <a:ext cx="3048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(A) Cuprous salts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6800" y="4876800"/>
            <a:ext cx="3048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(B)  Diazonium salts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6800" y="5410200"/>
            <a:ext cx="3048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(C) Free radical mechanism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6800" y="4343400"/>
            <a:ext cx="28956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(A) Cuprous salts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66800" y="5943600"/>
            <a:ext cx="3048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(D) Carbocation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228600"/>
            <a:ext cx="8534400" cy="515970"/>
          </a:xfrm>
          <a:prstGeom prst="roundRect">
            <a:avLst/>
          </a:prstGeom>
          <a:ln>
            <a:noFill/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n-US" sz="2400" dirty="0"/>
              <a:t>15. Atoms not having nuclear magnetic moment _____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05000" y="1143000"/>
            <a:ext cx="1524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(A) </a:t>
            </a:r>
            <a:r>
              <a:rPr lang="en-US" baseline="30000" dirty="0"/>
              <a:t>12</a:t>
            </a:r>
            <a:r>
              <a:rPr lang="en-US" dirty="0"/>
              <a:t> 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05000" y="1828800"/>
            <a:ext cx="1524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(C</a:t>
            </a:r>
            <a:r>
              <a:rPr lang="en-US" baseline="30000" dirty="0"/>
              <a:t>) 1 </a:t>
            </a:r>
            <a:r>
              <a:rPr lang="en-US" dirty="0"/>
              <a:t>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0" y="1143000"/>
            <a:ext cx="1676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(B) </a:t>
            </a:r>
            <a:r>
              <a:rPr lang="en-US" baseline="30000" dirty="0"/>
              <a:t>16 </a:t>
            </a:r>
            <a:r>
              <a:rPr lang="en-US" dirty="0"/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0" y="1828800"/>
            <a:ext cx="172515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(D) Both A &amp; 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2438400"/>
            <a:ext cx="108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Answers: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2971800"/>
            <a:ext cx="84510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dirty="0"/>
              <a:t>1.[B]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2.[B]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3.[A]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4.[A]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5.[A]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81200" y="2971800"/>
            <a:ext cx="93647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  <a:r>
              <a:rPr lang="en-US" sz="2400" dirty="0"/>
              <a:t>.[D]</a:t>
            </a:r>
          </a:p>
          <a:p>
            <a:endParaRPr lang="en-US" sz="2400" dirty="0"/>
          </a:p>
          <a:p>
            <a:r>
              <a:rPr lang="en-US" sz="2400" dirty="0"/>
              <a:t>7.[B]</a:t>
            </a:r>
          </a:p>
          <a:p>
            <a:endParaRPr lang="en-US" sz="2400" dirty="0"/>
          </a:p>
          <a:p>
            <a:r>
              <a:rPr lang="en-US" sz="2400" dirty="0"/>
              <a:t>8.[D]</a:t>
            </a:r>
          </a:p>
          <a:p>
            <a:endParaRPr lang="en-US" sz="2400" dirty="0"/>
          </a:p>
          <a:p>
            <a:r>
              <a:rPr lang="en-US" sz="2400" dirty="0"/>
              <a:t>9.[A]</a:t>
            </a:r>
          </a:p>
          <a:p>
            <a:endParaRPr lang="en-US" sz="2400" dirty="0"/>
          </a:p>
          <a:p>
            <a:r>
              <a:rPr lang="en-US" sz="2400" dirty="0"/>
              <a:t>10.[C]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505200" y="2971800"/>
            <a:ext cx="96532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11.[A]</a:t>
            </a:r>
          </a:p>
          <a:p>
            <a:endParaRPr lang="en-US" sz="2400" dirty="0"/>
          </a:p>
          <a:p>
            <a:r>
              <a:rPr lang="en-US" sz="2400" dirty="0"/>
              <a:t>12.[C]</a:t>
            </a:r>
          </a:p>
          <a:p>
            <a:endParaRPr lang="en-US" sz="2400" dirty="0"/>
          </a:p>
          <a:p>
            <a:r>
              <a:rPr lang="en-US" sz="2400" dirty="0"/>
              <a:t>13.[A]</a:t>
            </a:r>
          </a:p>
          <a:p>
            <a:endParaRPr lang="en-US" sz="2400" dirty="0"/>
          </a:p>
          <a:p>
            <a:r>
              <a:rPr lang="en-US" sz="2400" dirty="0"/>
              <a:t>14.[D]</a:t>
            </a:r>
          </a:p>
          <a:p>
            <a:endParaRPr lang="en-US" sz="2400" dirty="0"/>
          </a:p>
          <a:p>
            <a:r>
              <a:rPr lang="en-US" sz="2400" dirty="0"/>
              <a:t>15.[D]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438</TotalTime>
  <Words>600</Words>
  <Application>Microsoft Office PowerPoint</Application>
  <PresentationFormat>On-screen Show (4:3)</PresentationFormat>
  <Paragraphs>116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Thanks to all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uaer</dc:creator>
  <cp:lastModifiedBy>Unknown User</cp:lastModifiedBy>
  <cp:revision>49</cp:revision>
  <dcterms:created xsi:type="dcterms:W3CDTF">2020-11-18T15:26:15Z</dcterms:created>
  <dcterms:modified xsi:type="dcterms:W3CDTF">2020-11-27T00:03:06Z</dcterms:modified>
</cp:coreProperties>
</file>