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ableStyles" Target="tableStyles.xml" /><Relationship Id="rId5" Type="http://schemas.openxmlformats.org/officeDocument/2006/relationships/slide" Target="slides/slide4.xml" /><Relationship Id="rId10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jp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 /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80213-AA92-C54B-9E78-EE914076EF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Unit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72F4A6-37E7-964A-8922-84403FE8E8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UV AND IR SPECTROSCOPY </a:t>
            </a:r>
          </a:p>
        </p:txBody>
      </p:sp>
    </p:spTree>
    <p:extLst>
      <p:ext uri="{BB962C8B-B14F-4D97-AF65-F5344CB8AC3E}">
        <p14:creationId xmlns:p14="http://schemas.microsoft.com/office/powerpoint/2010/main" val="3175637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5447AA-F47E-A949-9B24-24C803B85BD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35428" y="588433"/>
            <a:ext cx="11587238" cy="5681133"/>
          </a:xfrm>
        </p:spPr>
        <p:txBody>
          <a:bodyPr>
            <a:noAutofit/>
          </a:bodyPr>
          <a:lstStyle/>
          <a:p>
            <a:r>
              <a:rPr lang="en-GB" sz="140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UNIT--I IR and UV spectroscopy </a:t>
            </a:r>
          </a:p>
          <a:p>
            <a:pPr marL="0" indent="0">
              <a:buNone/>
            </a:pPr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Which one of the following regions is known as a functional group region? </a:t>
            </a:r>
            <a:endParaRPr lang="en-GB" sz="140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lvl="1" fontAlgn="base"/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1300-1400cm~1 </a:t>
            </a:r>
          </a:p>
          <a:p>
            <a:pPr lvl="1" fontAlgn="base"/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900-1300cm~1 </a:t>
            </a:r>
          </a:p>
          <a:p>
            <a:pPr lvl="1" fontAlgn="base"/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650-900cm~1 </a:t>
            </a:r>
          </a:p>
          <a:p>
            <a:pPr lvl="1" fontAlgn="base"/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None of the these </a:t>
            </a:r>
            <a:endParaRPr lang="en-GB" sz="140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lvl="0" fontAlgn="base"/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Which one of the following spectroscopy involves bombardment of a beam of high energy electrons in vacuum? </a:t>
            </a:r>
            <a:endParaRPr lang="en-GB" sz="140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lvl="1" fontAlgn="base"/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MS </a:t>
            </a:r>
          </a:p>
          <a:p>
            <a:pPr lvl="1" fontAlgn="base"/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UV </a:t>
            </a:r>
          </a:p>
          <a:p>
            <a:pPr lvl="1" fontAlgn="base"/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IR </a:t>
            </a:r>
          </a:p>
          <a:p>
            <a:pPr lvl="1" fontAlgn="base"/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NMR </a:t>
            </a:r>
            <a:endParaRPr lang="en-GB" sz="140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lvl="0" fontAlgn="base"/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What will be &gt;c=o stretching band in IR of CH2=CH-C-CH3 compound? </a:t>
            </a:r>
            <a:r>
              <a:rPr lang="en-GB" sz="140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 	 </a:t>
            </a:r>
          </a:p>
          <a:p>
            <a:pPr lvl="1" fontAlgn="base"/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1700cm~1 </a:t>
            </a:r>
          </a:p>
          <a:p>
            <a:pPr lvl="1" fontAlgn="base"/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1710cm~1 </a:t>
            </a:r>
          </a:p>
          <a:p>
            <a:pPr lvl="1" fontAlgn="base"/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1680cm~1 </a:t>
            </a:r>
          </a:p>
          <a:p>
            <a:pPr lvl="1" fontAlgn="base"/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1780cm~1 </a:t>
            </a:r>
          </a:p>
        </p:txBody>
      </p:sp>
    </p:spTree>
    <p:extLst>
      <p:ext uri="{BB962C8B-B14F-4D97-AF65-F5344CB8AC3E}">
        <p14:creationId xmlns:p14="http://schemas.microsoft.com/office/powerpoint/2010/main" val="960108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A761408-340E-8149-AC93-49EC48970D0E}"/>
              </a:ext>
            </a:extLst>
          </p:cNvPr>
          <p:cNvSpPr txBox="1"/>
          <p:nvPr/>
        </p:nvSpPr>
        <p:spPr>
          <a:xfrm>
            <a:off x="1026584" y="415971"/>
            <a:ext cx="10536464" cy="46277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76200" lvl="0" fontAlgn="base">
              <a:lnSpc>
                <a:spcPct val="110000"/>
              </a:lnSpc>
              <a:spcAft>
                <a:spcPts val="45"/>
              </a:spcAft>
              <a:buClr>
                <a:srgbClr val="000000"/>
              </a:buClr>
              <a:buSzPts val="1100"/>
            </a:pPr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Normal &gt;C=C&lt; stretching vibration frequency of alkenes ? </a:t>
            </a:r>
          </a:p>
          <a:p>
            <a:pPr marL="6350" indent="-6350">
              <a:lnSpc>
                <a:spcPct val="107000"/>
              </a:lnSpc>
              <a:spcAft>
                <a:spcPts val="60"/>
              </a:spcAft>
            </a:pPr>
            <a:r>
              <a:rPr lang="en-GB" sz="140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</a:p>
          <a:p>
            <a:pPr marL="742950" marR="76200" lvl="1" indent="-285750" fontAlgn="base">
              <a:lnSpc>
                <a:spcPct val="110000"/>
              </a:lnSpc>
              <a:spcAft>
                <a:spcPts val="45"/>
              </a:spcAft>
              <a:buClr>
                <a:srgbClr val="000000"/>
              </a:buClr>
              <a:buSzPts val="1100"/>
              <a:buFont typeface="+mj-lt"/>
              <a:buAutoNum type="alphaUcPeriod"/>
            </a:pPr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1675-1600cm~1 </a:t>
            </a:r>
          </a:p>
          <a:p>
            <a:pPr marL="742950" marR="76200" lvl="1" indent="-285750" fontAlgn="base">
              <a:lnSpc>
                <a:spcPct val="110000"/>
              </a:lnSpc>
              <a:spcAft>
                <a:spcPts val="45"/>
              </a:spcAft>
              <a:buClr>
                <a:srgbClr val="000000"/>
              </a:buClr>
              <a:buSzPts val="1100"/>
              <a:buFont typeface="+mj-lt"/>
              <a:buAutoNum type="alphaUcPeriod"/>
            </a:pPr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1850-1800cm~1 </a:t>
            </a:r>
          </a:p>
          <a:p>
            <a:pPr marL="742950" marR="76200" lvl="1" indent="-285750" fontAlgn="base">
              <a:lnSpc>
                <a:spcPct val="110000"/>
              </a:lnSpc>
              <a:spcAft>
                <a:spcPts val="45"/>
              </a:spcAft>
              <a:buClr>
                <a:srgbClr val="000000"/>
              </a:buClr>
              <a:buSzPts val="1100"/>
              <a:buFont typeface="+mj-lt"/>
              <a:buAutoNum type="alphaUcPeriod"/>
            </a:pPr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3650cm~1 </a:t>
            </a:r>
          </a:p>
          <a:p>
            <a:pPr marL="742950" marR="76200" lvl="1" indent="-285750" fontAlgn="base">
              <a:lnSpc>
                <a:spcPct val="110000"/>
              </a:lnSpc>
              <a:spcAft>
                <a:spcPts val="200"/>
              </a:spcAft>
              <a:buClr>
                <a:srgbClr val="000000"/>
              </a:buClr>
              <a:buSzPts val="1100"/>
              <a:buFont typeface="+mj-lt"/>
              <a:buAutoNum type="alphaUcPeriod"/>
            </a:pPr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1750cm~1 1</a:t>
            </a:r>
          </a:p>
          <a:p>
            <a:pPr marL="46355" indent="-6350">
              <a:lnSpc>
                <a:spcPct val="107000"/>
              </a:lnSpc>
              <a:spcAft>
                <a:spcPts val="60"/>
              </a:spcAft>
            </a:pPr>
            <a:r>
              <a:rPr lang="en-GB" sz="140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</a:p>
          <a:p>
            <a:pPr marR="76200" lvl="0" fontAlgn="base">
              <a:lnSpc>
                <a:spcPct val="110000"/>
              </a:lnSpc>
              <a:spcAft>
                <a:spcPts val="45"/>
              </a:spcAft>
              <a:buClr>
                <a:srgbClr val="000000"/>
              </a:buClr>
              <a:buSzPts val="1100"/>
            </a:pPr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Which one of the following molecules is IR inactive? </a:t>
            </a:r>
            <a:endParaRPr lang="en-GB" sz="140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42950" marR="76200" lvl="1" indent="-285750" fontAlgn="base">
              <a:lnSpc>
                <a:spcPct val="110000"/>
              </a:lnSpc>
              <a:spcAft>
                <a:spcPts val="45"/>
              </a:spcAft>
              <a:buClr>
                <a:srgbClr val="000000"/>
              </a:buClr>
              <a:buSzPts val="1100"/>
              <a:buFont typeface="+mj-lt"/>
              <a:buAutoNum type="alphaUcPeriod"/>
            </a:pPr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Hcl </a:t>
            </a:r>
          </a:p>
          <a:p>
            <a:pPr marL="742950" marR="76200" lvl="1" indent="-285750" fontAlgn="base">
              <a:lnSpc>
                <a:spcPct val="110000"/>
              </a:lnSpc>
              <a:spcAft>
                <a:spcPts val="45"/>
              </a:spcAft>
              <a:buClr>
                <a:srgbClr val="000000"/>
              </a:buClr>
              <a:buSzPts val="1100"/>
              <a:buFont typeface="+mj-lt"/>
              <a:buAutoNum type="alphaUcPeriod"/>
            </a:pPr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HBr </a:t>
            </a:r>
          </a:p>
          <a:p>
            <a:pPr marL="742950" marR="76200" lvl="1" indent="-285750" fontAlgn="base">
              <a:lnSpc>
                <a:spcPct val="110000"/>
              </a:lnSpc>
              <a:spcAft>
                <a:spcPts val="45"/>
              </a:spcAft>
              <a:buClr>
                <a:srgbClr val="000000"/>
              </a:buClr>
              <a:buSzPts val="1100"/>
              <a:buFont typeface="+mj-lt"/>
              <a:buAutoNum type="alphaUcPeriod"/>
            </a:pPr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N2 </a:t>
            </a:r>
          </a:p>
          <a:p>
            <a:pPr marL="742950" marR="76200" lvl="1" indent="-285750" fontAlgn="base">
              <a:lnSpc>
                <a:spcPct val="110000"/>
              </a:lnSpc>
              <a:spcAft>
                <a:spcPts val="45"/>
              </a:spcAft>
              <a:buClr>
                <a:srgbClr val="000000"/>
              </a:buClr>
              <a:buSzPts val="1100"/>
              <a:buFont typeface="+mj-lt"/>
              <a:buAutoNum type="alphaUcPeriod"/>
            </a:pPr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ClBr </a:t>
            </a:r>
          </a:p>
          <a:p>
            <a:pPr marL="6350" indent="-6350">
              <a:lnSpc>
                <a:spcPct val="107000"/>
              </a:lnSpc>
              <a:spcAft>
                <a:spcPts val="60"/>
              </a:spcAft>
            </a:pPr>
            <a:r>
              <a:rPr lang="en-GB" sz="140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</a:p>
          <a:p>
            <a:pPr marR="76200" lvl="0" fontAlgn="base">
              <a:lnSpc>
                <a:spcPct val="110000"/>
              </a:lnSpc>
              <a:spcAft>
                <a:spcPts val="45"/>
              </a:spcAft>
              <a:buClr>
                <a:srgbClr val="000000"/>
              </a:buClr>
              <a:buSzPts val="1100"/>
            </a:pPr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Number of fundamental vibrations in CO2 are ________ </a:t>
            </a:r>
          </a:p>
          <a:p>
            <a:pPr marL="6350" indent="-6350">
              <a:lnSpc>
                <a:spcPct val="107000"/>
              </a:lnSpc>
              <a:spcAft>
                <a:spcPts val="60"/>
              </a:spcAft>
            </a:pPr>
            <a:r>
              <a:rPr lang="en-GB" sz="140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 </a:t>
            </a:r>
          </a:p>
          <a:p>
            <a:pPr marL="742950" marR="76200" lvl="1" indent="-285750" fontAlgn="base">
              <a:lnSpc>
                <a:spcPct val="110000"/>
              </a:lnSpc>
              <a:spcAft>
                <a:spcPts val="45"/>
              </a:spcAft>
              <a:buClr>
                <a:srgbClr val="000000"/>
              </a:buClr>
              <a:buSzPts val="1100"/>
              <a:buFont typeface="+mj-lt"/>
              <a:buAutoNum type="alphaUcPeriod"/>
            </a:pPr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3 </a:t>
            </a:r>
          </a:p>
          <a:p>
            <a:pPr marL="742950" marR="76200" lvl="1" indent="-285750" fontAlgn="base">
              <a:lnSpc>
                <a:spcPct val="110000"/>
              </a:lnSpc>
              <a:spcAft>
                <a:spcPts val="45"/>
              </a:spcAft>
              <a:buClr>
                <a:srgbClr val="000000"/>
              </a:buClr>
              <a:buSzPts val="1100"/>
              <a:buFont typeface="+mj-lt"/>
              <a:buAutoNum type="alphaUcPeriod"/>
            </a:pPr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5 </a:t>
            </a:r>
          </a:p>
          <a:p>
            <a:pPr marR="76200" fontAlgn="base">
              <a:lnSpc>
                <a:spcPct val="110000"/>
              </a:lnSpc>
              <a:spcAft>
                <a:spcPts val="45"/>
              </a:spcAft>
              <a:buClr>
                <a:srgbClr val="000000"/>
              </a:buClr>
              <a:buSzPts val="1100"/>
            </a:pPr>
            <a:r>
              <a:rPr lang="en-US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    C.  </a:t>
            </a:r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4 </a:t>
            </a:r>
          </a:p>
          <a:p>
            <a:pPr marL="742950" marR="76200" lvl="1" indent="-285750" fontAlgn="base">
              <a:lnSpc>
                <a:spcPct val="110000"/>
              </a:lnSpc>
              <a:spcAft>
                <a:spcPts val="45"/>
              </a:spcAft>
              <a:buClr>
                <a:srgbClr val="000000"/>
              </a:buClr>
              <a:buSzPts val="1100"/>
              <a:buFont typeface="+mj-lt"/>
              <a:buAutoNum type="alphaUcPeriod"/>
            </a:pPr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6 </a:t>
            </a:r>
          </a:p>
        </p:txBody>
      </p:sp>
    </p:spTree>
    <p:extLst>
      <p:ext uri="{BB962C8B-B14F-4D97-AF65-F5344CB8AC3E}">
        <p14:creationId xmlns:p14="http://schemas.microsoft.com/office/powerpoint/2010/main" val="587418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42F9B03-D108-A343-AE50-06BD2593A1C8}"/>
              </a:ext>
            </a:extLst>
          </p:cNvPr>
          <p:cNvSpPr txBox="1"/>
          <p:nvPr/>
        </p:nvSpPr>
        <p:spPr>
          <a:xfrm>
            <a:off x="435428" y="1002092"/>
            <a:ext cx="9131906" cy="4115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76200" lvl="0" indent="-342900" fontAlgn="base">
              <a:lnSpc>
                <a:spcPct val="110000"/>
              </a:lnSpc>
              <a:spcAft>
                <a:spcPts val="45"/>
              </a:spcAft>
              <a:buClr>
                <a:srgbClr val="000000"/>
              </a:buClr>
              <a:buSzPts val="1100"/>
              <a:buFont typeface="+mj-lt"/>
              <a:buAutoNum type="arabicPeriod"/>
            </a:pPr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The type of hydrogen bonding in organic compounds can be distinguished by taking the spectra after dilution with __________ </a:t>
            </a:r>
          </a:p>
          <a:p>
            <a:pPr marL="6350" indent="-6350">
              <a:lnSpc>
                <a:spcPct val="107000"/>
              </a:lnSpc>
              <a:spcAft>
                <a:spcPts val="60"/>
              </a:spcAft>
            </a:pPr>
            <a:r>
              <a:rPr lang="en-GB" sz="140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</a:p>
          <a:p>
            <a:pPr marR="76200" fontAlgn="base">
              <a:lnSpc>
                <a:spcPct val="110000"/>
              </a:lnSpc>
              <a:spcAft>
                <a:spcPts val="45"/>
              </a:spcAft>
              <a:buClr>
                <a:srgbClr val="000000"/>
              </a:buClr>
              <a:buSzPts val="1100"/>
            </a:pPr>
            <a:r>
              <a:rPr lang="en-US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    A. </a:t>
            </a:r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water </a:t>
            </a:r>
          </a:p>
          <a:p>
            <a:pPr marR="76200" fontAlgn="base">
              <a:lnSpc>
                <a:spcPct val="110000"/>
              </a:lnSpc>
              <a:spcAft>
                <a:spcPts val="45"/>
              </a:spcAft>
              <a:buClr>
                <a:srgbClr val="000000"/>
              </a:buClr>
              <a:buSzPts val="1100"/>
            </a:pPr>
            <a:r>
              <a:rPr lang="en-US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       B. </a:t>
            </a:r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methanol </a:t>
            </a:r>
          </a:p>
          <a:p>
            <a:pPr marR="76200" lvl="1" fontAlgn="base">
              <a:lnSpc>
                <a:spcPct val="110000"/>
              </a:lnSpc>
              <a:spcAft>
                <a:spcPts val="45"/>
              </a:spcAft>
              <a:buClr>
                <a:srgbClr val="000000"/>
              </a:buClr>
              <a:buSzPts val="1100"/>
            </a:pPr>
            <a:r>
              <a:rPr lang="en-US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C. </a:t>
            </a:r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carbon tetrachloride </a:t>
            </a:r>
          </a:p>
          <a:p>
            <a:pPr marR="76200" lvl="1" fontAlgn="base">
              <a:lnSpc>
                <a:spcPct val="110000"/>
              </a:lnSpc>
              <a:spcAft>
                <a:spcPts val="45"/>
              </a:spcAft>
              <a:buClr>
                <a:srgbClr val="000000"/>
              </a:buClr>
              <a:buSzPts val="1100"/>
            </a:pPr>
            <a:r>
              <a:rPr lang="en-US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D. </a:t>
            </a:r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acetone  </a:t>
            </a:r>
          </a:p>
          <a:p>
            <a:pPr marR="76200" lvl="0" fontAlgn="base">
              <a:lnSpc>
                <a:spcPct val="110000"/>
              </a:lnSpc>
              <a:spcAft>
                <a:spcPts val="45"/>
              </a:spcAft>
              <a:buClr>
                <a:srgbClr val="000000"/>
              </a:buClr>
              <a:buSzPts val="1100"/>
            </a:pPr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Infrared spectra of which of the following isomers are the same? </a:t>
            </a:r>
            <a:endParaRPr lang="en-GB" sz="140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42950" marR="76200" lvl="1" indent="-285750" fontAlgn="base">
              <a:lnSpc>
                <a:spcPct val="110000"/>
              </a:lnSpc>
              <a:spcAft>
                <a:spcPts val="45"/>
              </a:spcAft>
              <a:buClr>
                <a:srgbClr val="000000"/>
              </a:buClr>
              <a:buSzPts val="1100"/>
              <a:buFont typeface="+mj-lt"/>
              <a:buAutoNum type="alphaUcPeriod"/>
            </a:pPr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cis/trans isomers </a:t>
            </a:r>
          </a:p>
          <a:p>
            <a:pPr marL="742950" marR="76200" lvl="1" indent="-285750" fontAlgn="base">
              <a:lnSpc>
                <a:spcPct val="110000"/>
              </a:lnSpc>
              <a:spcAft>
                <a:spcPts val="45"/>
              </a:spcAft>
              <a:buClr>
                <a:srgbClr val="000000"/>
              </a:buClr>
              <a:buSzPts val="1100"/>
              <a:buFont typeface="+mj-lt"/>
              <a:buAutoNum type="alphaUcPeriod"/>
            </a:pPr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enantiomers </a:t>
            </a:r>
          </a:p>
          <a:p>
            <a:pPr marL="742950" marR="76200" lvl="1" indent="-285750" fontAlgn="base">
              <a:lnSpc>
                <a:spcPct val="110000"/>
              </a:lnSpc>
              <a:spcAft>
                <a:spcPts val="45"/>
              </a:spcAft>
              <a:buClr>
                <a:srgbClr val="000000"/>
              </a:buClr>
              <a:buSzPts val="1100"/>
              <a:buFont typeface="+mj-lt"/>
              <a:buAutoNum type="alphaUcPeriod"/>
            </a:pPr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functional isomers </a:t>
            </a:r>
          </a:p>
          <a:p>
            <a:pPr marL="742950" marR="76200" lvl="1" indent="-285750" fontAlgn="base">
              <a:lnSpc>
                <a:spcPct val="110000"/>
              </a:lnSpc>
              <a:spcAft>
                <a:spcPts val="45"/>
              </a:spcAft>
              <a:buClr>
                <a:srgbClr val="000000"/>
              </a:buClr>
              <a:buSzPts val="1100"/>
              <a:buFont typeface="+mj-lt"/>
              <a:buAutoNum type="alphaUcPeriod"/>
            </a:pPr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positional isomers </a:t>
            </a:r>
          </a:p>
          <a:p>
            <a:pPr marL="6350" indent="-6350">
              <a:lnSpc>
                <a:spcPct val="107000"/>
              </a:lnSpc>
              <a:spcAft>
                <a:spcPts val="60"/>
              </a:spcAft>
            </a:pPr>
            <a:r>
              <a:rPr lang="en-GB" sz="140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Correct increasing order of UV absorption maximum  of the following compound is ______ </a:t>
            </a:r>
            <a:endParaRPr lang="en-GB" sz="140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42950" marR="76200" lvl="1" indent="-285750" fontAlgn="base">
              <a:lnSpc>
                <a:spcPct val="110000"/>
              </a:lnSpc>
              <a:spcAft>
                <a:spcPts val="45"/>
              </a:spcAft>
              <a:buClr>
                <a:srgbClr val="000000"/>
              </a:buClr>
              <a:buSzPts val="1100"/>
              <a:buFont typeface="+mj-lt"/>
              <a:buAutoNum type="alphaUcPeriod"/>
            </a:pPr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Butadiene&lt;Ethylene&lt;Anthracene&lt;Naphthalene </a:t>
            </a:r>
          </a:p>
          <a:p>
            <a:pPr marL="742950" marR="76200" lvl="1" indent="-285750" fontAlgn="base">
              <a:lnSpc>
                <a:spcPct val="110000"/>
              </a:lnSpc>
              <a:spcAft>
                <a:spcPts val="45"/>
              </a:spcAft>
              <a:buClr>
                <a:srgbClr val="000000"/>
              </a:buClr>
              <a:buSzPts val="1100"/>
              <a:buFont typeface="+mj-lt"/>
              <a:buAutoNum type="alphaUcPeriod"/>
            </a:pPr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Butadiene&lt;Naphthalene&lt;Anthracene&lt;Ethylene </a:t>
            </a:r>
          </a:p>
          <a:p>
            <a:pPr marL="742950" marR="76200" lvl="1" indent="-285750" fontAlgn="base">
              <a:lnSpc>
                <a:spcPct val="110000"/>
              </a:lnSpc>
              <a:spcAft>
                <a:spcPts val="45"/>
              </a:spcAft>
              <a:buClr>
                <a:srgbClr val="000000"/>
              </a:buClr>
              <a:buSzPts val="1100"/>
              <a:buFont typeface="+mj-lt"/>
              <a:buAutoNum type="alphaUcPeriod"/>
            </a:pPr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Ethylene&lt;Butadiene&lt;Naphthalene&lt;Anthracene </a:t>
            </a:r>
          </a:p>
          <a:p>
            <a:pPr marL="742950" marR="76200" lvl="1" indent="-285750" fontAlgn="base">
              <a:lnSpc>
                <a:spcPct val="110000"/>
              </a:lnSpc>
              <a:spcAft>
                <a:spcPts val="45"/>
              </a:spcAft>
              <a:buClr>
                <a:srgbClr val="000000"/>
              </a:buClr>
              <a:buSzPts val="1100"/>
              <a:buFont typeface="+mj-lt"/>
              <a:buAutoNum type="alphaUcPeriod"/>
            </a:pPr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Anthracene&lt;Naphthalene&lt;Butadiene&lt;Ethylene </a:t>
            </a:r>
          </a:p>
        </p:txBody>
      </p:sp>
    </p:spTree>
    <p:extLst>
      <p:ext uri="{BB962C8B-B14F-4D97-AF65-F5344CB8AC3E}">
        <p14:creationId xmlns:p14="http://schemas.microsoft.com/office/powerpoint/2010/main" val="1288696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3BCA6E7-3F89-3840-B0D6-94B914511D92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487438" y="198664"/>
            <a:ext cx="10809514" cy="172447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E7D1827-A674-0440-AFD5-292051D95FBE}"/>
              </a:ext>
            </a:extLst>
          </p:cNvPr>
          <p:cNvSpPr txBox="1"/>
          <p:nvPr/>
        </p:nvSpPr>
        <p:spPr>
          <a:xfrm>
            <a:off x="487438" y="2764935"/>
            <a:ext cx="10308166" cy="27414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76200" lvl="0" fontAlgn="base">
              <a:lnSpc>
                <a:spcPct val="110000"/>
              </a:lnSpc>
              <a:spcAft>
                <a:spcPts val="205"/>
              </a:spcAft>
              <a:buClr>
                <a:srgbClr val="000000"/>
              </a:buClr>
              <a:buSzPts val="1100"/>
            </a:pPr>
            <a:r>
              <a:rPr lang="en-GB" sz="11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Fingerprint region from 1350-1000cm~1 does not include  </a:t>
            </a:r>
          </a:p>
          <a:p>
            <a:pPr marL="6350" indent="-6350">
              <a:lnSpc>
                <a:spcPct val="107000"/>
              </a:lnSpc>
              <a:spcAft>
                <a:spcPts val="95"/>
              </a:spcAft>
            </a:pPr>
            <a:r>
              <a:rPr lang="en-GB" sz="110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	 </a:t>
            </a:r>
          </a:p>
          <a:p>
            <a:pPr marL="6350" indent="-6350">
              <a:lnSpc>
                <a:spcPct val="107000"/>
              </a:lnSpc>
              <a:spcAft>
                <a:spcPts val="60"/>
              </a:spcAft>
            </a:pPr>
            <a:r>
              <a:rPr lang="en-GB" sz="110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</a:p>
          <a:p>
            <a:pPr marL="463550" marR="76200" indent="-6350">
              <a:lnSpc>
                <a:spcPct val="110000"/>
              </a:lnSpc>
              <a:spcAft>
                <a:spcPts val="45"/>
              </a:spcAft>
            </a:pPr>
            <a:r>
              <a:rPr lang="en-GB" sz="110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     .    A.   Primary alcohol </a:t>
            </a:r>
          </a:p>
          <a:p>
            <a:pPr marL="742950" marR="76200" lvl="1" indent="-285750" fontAlgn="base">
              <a:lnSpc>
                <a:spcPct val="110000"/>
              </a:lnSpc>
              <a:spcAft>
                <a:spcPts val="45"/>
              </a:spcAft>
              <a:buClr>
                <a:srgbClr val="000000"/>
              </a:buClr>
              <a:buSzPts val="1100"/>
              <a:buFont typeface="+mj-lt"/>
              <a:buAutoNum type="alphaUcPeriod" startAt="2"/>
            </a:pPr>
            <a:r>
              <a:rPr lang="en-GB" sz="11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phenols  </a:t>
            </a:r>
          </a:p>
          <a:p>
            <a:pPr marL="742950" marR="76200" lvl="1" indent="-285750" fontAlgn="base">
              <a:lnSpc>
                <a:spcPct val="110000"/>
              </a:lnSpc>
              <a:spcAft>
                <a:spcPts val="45"/>
              </a:spcAft>
              <a:buClr>
                <a:srgbClr val="000000"/>
              </a:buClr>
              <a:buSzPts val="1100"/>
              <a:buFont typeface="+mj-lt"/>
              <a:buAutoNum type="alphaUcPeriod" startAt="2"/>
            </a:pPr>
            <a:r>
              <a:rPr lang="en-GB" sz="11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Esters  </a:t>
            </a:r>
          </a:p>
          <a:p>
            <a:pPr marL="742950" marR="76200" lvl="1" indent="-285750" fontAlgn="base">
              <a:lnSpc>
                <a:spcPct val="110000"/>
              </a:lnSpc>
              <a:spcAft>
                <a:spcPts val="45"/>
              </a:spcAft>
              <a:buClr>
                <a:srgbClr val="000000"/>
              </a:buClr>
              <a:buSzPts val="1100"/>
              <a:buFont typeface="+mj-lt"/>
              <a:buAutoNum type="alphaUcPeriod" startAt="2"/>
            </a:pPr>
            <a:r>
              <a:rPr lang="en-GB" sz="11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Nitro compound  </a:t>
            </a:r>
          </a:p>
          <a:p>
            <a:pPr marL="6350" indent="-6350">
              <a:lnSpc>
                <a:spcPct val="107000"/>
              </a:lnSpc>
              <a:spcAft>
                <a:spcPts val="60"/>
              </a:spcAft>
            </a:pPr>
            <a:r>
              <a:rPr lang="en-GB" sz="110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</a:p>
          <a:p>
            <a:pPr marR="76200" lvl="0" fontAlgn="base">
              <a:lnSpc>
                <a:spcPct val="110000"/>
              </a:lnSpc>
              <a:spcAft>
                <a:spcPts val="45"/>
              </a:spcAft>
              <a:buClr>
                <a:srgbClr val="000000"/>
              </a:buClr>
              <a:buSzPts val="1100"/>
            </a:pPr>
            <a:r>
              <a:rPr lang="en-GB" sz="11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Correct decreasing order of stretching frequencies of the following compounds is  </a:t>
            </a:r>
          </a:p>
          <a:p>
            <a:pPr marL="6350" indent="-6350">
              <a:lnSpc>
                <a:spcPct val="107000"/>
              </a:lnSpc>
              <a:spcAft>
                <a:spcPts val="60"/>
              </a:spcAft>
            </a:pPr>
            <a:r>
              <a:rPr lang="en-GB" sz="110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</a:p>
          <a:p>
            <a:pPr marL="742950" marR="76200" lvl="1" indent="-285750" fontAlgn="base">
              <a:lnSpc>
                <a:spcPct val="110000"/>
              </a:lnSpc>
              <a:spcAft>
                <a:spcPts val="45"/>
              </a:spcAft>
              <a:buClr>
                <a:srgbClr val="000000"/>
              </a:buClr>
              <a:buSzPts val="1100"/>
              <a:buFont typeface="+mj-lt"/>
              <a:buAutoNum type="alphaUcPeriod"/>
            </a:pPr>
            <a:r>
              <a:rPr lang="en-GB" sz="11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C-H&gt;N-H&gt;O-H&gt;F-H </a:t>
            </a:r>
          </a:p>
          <a:p>
            <a:pPr marL="742950" marR="76200" lvl="1" indent="-285750" fontAlgn="base">
              <a:lnSpc>
                <a:spcPct val="110000"/>
              </a:lnSpc>
              <a:spcAft>
                <a:spcPts val="45"/>
              </a:spcAft>
              <a:buClr>
                <a:srgbClr val="000000"/>
              </a:buClr>
              <a:buSzPts val="1100"/>
              <a:buFont typeface="+mj-lt"/>
              <a:buAutoNum type="alphaUcPeriod"/>
            </a:pPr>
            <a:r>
              <a:rPr lang="en-GB" sz="11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F-H&gt;O-H&gt;N-H&gt;F-H </a:t>
            </a:r>
          </a:p>
          <a:p>
            <a:pPr marL="742950" marR="76200" lvl="1" indent="-285750" fontAlgn="base">
              <a:lnSpc>
                <a:spcPct val="110000"/>
              </a:lnSpc>
              <a:spcAft>
                <a:spcPts val="45"/>
              </a:spcAft>
              <a:buClr>
                <a:srgbClr val="000000"/>
              </a:buClr>
              <a:buSzPts val="1100"/>
              <a:buFont typeface="+mj-lt"/>
              <a:buAutoNum type="alphaUcPeriod"/>
            </a:pPr>
            <a:r>
              <a:rPr lang="en-GB" sz="11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C-H&gt;O-H&gt;N-H&gt;F-H </a:t>
            </a:r>
          </a:p>
          <a:p>
            <a:pPr marL="742950" marR="76200" lvl="1" indent="-285750" fontAlgn="base">
              <a:lnSpc>
                <a:spcPct val="110000"/>
              </a:lnSpc>
              <a:spcAft>
                <a:spcPts val="45"/>
              </a:spcAft>
              <a:buClr>
                <a:srgbClr val="000000"/>
              </a:buClr>
              <a:buSzPts val="1100"/>
              <a:buFont typeface="+mj-lt"/>
              <a:buAutoNum type="alphaUcPeriod"/>
            </a:pPr>
            <a:r>
              <a:rPr lang="en-GB" sz="11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F-H&gt;O-H&gt;C-H&gt;N-H </a:t>
            </a:r>
          </a:p>
        </p:txBody>
      </p:sp>
    </p:spTree>
    <p:extLst>
      <p:ext uri="{BB962C8B-B14F-4D97-AF65-F5344CB8AC3E}">
        <p14:creationId xmlns:p14="http://schemas.microsoft.com/office/powerpoint/2010/main" val="58794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EAA5A2-4FB1-8D45-8C70-3CD3D2F39D2D}"/>
              </a:ext>
            </a:extLst>
          </p:cNvPr>
          <p:cNvSpPr txBox="1"/>
          <p:nvPr/>
        </p:nvSpPr>
        <p:spPr>
          <a:xfrm>
            <a:off x="943429" y="992229"/>
            <a:ext cx="10522858" cy="45834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50" indent="-6350">
              <a:lnSpc>
                <a:spcPct val="110000"/>
              </a:lnSpc>
              <a:spcAft>
                <a:spcPts val="240"/>
              </a:spcAft>
              <a:tabLst>
                <a:tab pos="5959475" algn="ctr"/>
              </a:tabLst>
            </a:pPr>
            <a:r>
              <a:rPr lang="en-GB" sz="140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.Correct decreasing order of IRfrequencies  of  &gt;c = oof the following compounds</a:t>
            </a:r>
            <a:r>
              <a:rPr lang="en-US" sz="14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endParaRPr lang="en-GB" sz="140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6350" marR="76200" indent="-6350">
              <a:lnSpc>
                <a:spcPct val="110000"/>
              </a:lnSpc>
              <a:spcAft>
                <a:spcPts val="45"/>
              </a:spcAft>
            </a:pPr>
            <a:r>
              <a:rPr lang="en-GB" sz="140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        A.cyclopropanone &gt; cyclopentanone&gt; cyclohexanone </a:t>
            </a:r>
          </a:p>
          <a:p>
            <a:pPr marL="742950" marR="76200" lvl="1" indent="-285750" fontAlgn="base">
              <a:lnSpc>
                <a:spcPct val="110000"/>
              </a:lnSpc>
              <a:spcAft>
                <a:spcPts val="45"/>
              </a:spcAft>
              <a:buClr>
                <a:srgbClr val="000000"/>
              </a:buClr>
              <a:buSzPts val="1100"/>
              <a:buFont typeface="+mj-lt"/>
              <a:buAutoNum type="alphaUcPeriod" startAt="2"/>
            </a:pPr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cyclohexanone&gt;cyclopentanone&gt;cyclopropanone </a:t>
            </a:r>
          </a:p>
          <a:p>
            <a:pPr marL="742950" marR="76200" lvl="1" indent="-285750" fontAlgn="base">
              <a:lnSpc>
                <a:spcPct val="110000"/>
              </a:lnSpc>
              <a:spcAft>
                <a:spcPts val="45"/>
              </a:spcAft>
              <a:buClr>
                <a:srgbClr val="000000"/>
              </a:buClr>
              <a:buSzPts val="1100"/>
              <a:buFont typeface="+mj-lt"/>
              <a:buAutoNum type="alphaUcPeriod" startAt="2"/>
            </a:pPr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cyclopropanone&gt;cyclohexanone&gt;cyclopentanone                         </a:t>
            </a:r>
            <a:endParaRPr lang="en-US" sz="1400" u="none" strike="noStrike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742950" marR="76200" lvl="1" indent="-285750" fontAlgn="base">
              <a:lnSpc>
                <a:spcPct val="110000"/>
              </a:lnSpc>
              <a:spcAft>
                <a:spcPts val="45"/>
              </a:spcAft>
              <a:buClr>
                <a:srgbClr val="000000"/>
              </a:buClr>
              <a:buSzPts val="1100"/>
              <a:buFont typeface="+mj-lt"/>
              <a:buAutoNum type="alphaUcPeriod" startAt="2"/>
            </a:pPr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None of the above </a:t>
            </a:r>
          </a:p>
          <a:p>
            <a:pPr marL="6350" indent="-6350">
              <a:lnSpc>
                <a:spcPct val="107000"/>
              </a:lnSpc>
              <a:spcAft>
                <a:spcPts val="135"/>
              </a:spcAft>
            </a:pPr>
            <a:r>
              <a:rPr lang="en-GB" sz="140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</a:p>
          <a:p>
            <a:pPr marL="6350" indent="-6350">
              <a:lnSpc>
                <a:spcPct val="107000"/>
              </a:lnSpc>
              <a:spcAft>
                <a:spcPts val="60"/>
              </a:spcAft>
            </a:pPr>
            <a:r>
              <a:rPr lang="en-GB" sz="140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Far IR  region covers the spectral range of  </a:t>
            </a:r>
          </a:p>
          <a:p>
            <a:pPr marL="6350" indent="-6350">
              <a:lnSpc>
                <a:spcPct val="107000"/>
              </a:lnSpc>
              <a:spcAft>
                <a:spcPts val="135"/>
              </a:spcAft>
            </a:pPr>
            <a:r>
              <a:rPr lang="en-GB" sz="140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  </a:t>
            </a:r>
            <a:r>
              <a:rPr lang="en-US" sz="140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            </a:t>
            </a:r>
            <a:r>
              <a:rPr lang="en-GB" sz="140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 A.0.8 to 2.5 u </a:t>
            </a:r>
          </a:p>
          <a:p>
            <a:pPr marL="1143000" marR="76200" lvl="2" indent="-228600" fontAlgn="base">
              <a:lnSpc>
                <a:spcPct val="110000"/>
              </a:lnSpc>
              <a:spcAft>
                <a:spcPts val="45"/>
              </a:spcAft>
              <a:buClr>
                <a:srgbClr val="000000"/>
              </a:buClr>
              <a:buSzPts val="1100"/>
              <a:buFont typeface="+mj-lt"/>
              <a:buAutoNum type="alphaUcPeriod" startAt="2"/>
            </a:pPr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50 to 1000 u </a:t>
            </a:r>
          </a:p>
          <a:p>
            <a:pPr marL="1143000" marR="76200" lvl="2" indent="-228600" fontAlgn="base">
              <a:lnSpc>
                <a:spcPct val="110000"/>
              </a:lnSpc>
              <a:spcAft>
                <a:spcPts val="45"/>
              </a:spcAft>
              <a:buClr>
                <a:srgbClr val="000000"/>
              </a:buClr>
              <a:buSzPts val="1100"/>
              <a:buFont typeface="+mj-lt"/>
              <a:buAutoNum type="alphaUcPeriod" startAt="2"/>
            </a:pPr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2.5 to 50 u  </a:t>
            </a:r>
          </a:p>
          <a:p>
            <a:pPr marL="6350" marR="76200" indent="-6350">
              <a:lnSpc>
                <a:spcPct val="110000"/>
              </a:lnSpc>
              <a:spcAft>
                <a:spcPts val="45"/>
              </a:spcAft>
            </a:pPr>
            <a:r>
              <a:rPr lang="en-GB" sz="140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             </a:t>
            </a:r>
            <a:r>
              <a:rPr lang="en-US" sz="140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GB" sz="140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  D.above 1000 u </a:t>
            </a:r>
          </a:p>
          <a:p>
            <a:pPr marL="6350" indent="-6350">
              <a:lnSpc>
                <a:spcPct val="107000"/>
              </a:lnSpc>
              <a:spcAft>
                <a:spcPts val="135"/>
              </a:spcAft>
            </a:pPr>
            <a:r>
              <a:rPr lang="en-GB" sz="140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</a:p>
          <a:p>
            <a:pPr marR="76200" lvl="0" fontAlgn="base">
              <a:lnSpc>
                <a:spcPct val="110000"/>
              </a:lnSpc>
              <a:spcAft>
                <a:spcPts val="45"/>
              </a:spcAft>
              <a:buClr>
                <a:srgbClr val="000000"/>
              </a:buClr>
              <a:buSzPts val="1100"/>
            </a:pPr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How many types of  asymmetric stretching vibrations  </a:t>
            </a:r>
          </a:p>
          <a:p>
            <a:pPr marL="6350" indent="-6350">
              <a:lnSpc>
                <a:spcPct val="107000"/>
              </a:lnSpc>
              <a:spcAft>
                <a:spcPts val="135"/>
              </a:spcAft>
            </a:pPr>
            <a:r>
              <a:rPr lang="en-GB" sz="140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</a:p>
          <a:p>
            <a:pPr marL="6350" marR="76200" indent="-6350">
              <a:lnSpc>
                <a:spcPct val="110000"/>
              </a:lnSpc>
              <a:spcAft>
                <a:spcPts val="45"/>
              </a:spcAft>
            </a:pPr>
            <a:r>
              <a:rPr lang="en-GB" sz="140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            </a:t>
            </a:r>
            <a:r>
              <a:rPr lang="en-US" sz="140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    </a:t>
            </a:r>
            <a:r>
              <a:rPr lang="en-GB" sz="140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A.2 </a:t>
            </a:r>
          </a:p>
          <a:p>
            <a:pPr marL="6350" marR="76200" indent="-6350">
              <a:lnSpc>
                <a:spcPct val="110000"/>
              </a:lnSpc>
              <a:spcAft>
                <a:spcPts val="45"/>
              </a:spcAft>
            </a:pPr>
            <a:r>
              <a:rPr lang="en-GB" sz="140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             </a:t>
            </a:r>
            <a:r>
              <a:rPr lang="en-US" sz="140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 </a:t>
            </a:r>
            <a:r>
              <a:rPr lang="en-GB" sz="140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 B.3 </a:t>
            </a:r>
          </a:p>
          <a:p>
            <a:pPr marL="1143000" marR="76200" lvl="2" indent="-228600" fontAlgn="base">
              <a:lnSpc>
                <a:spcPct val="110000"/>
              </a:lnSpc>
              <a:spcAft>
                <a:spcPts val="45"/>
              </a:spcAft>
              <a:buClr>
                <a:srgbClr val="000000"/>
              </a:buClr>
              <a:buSzPts val="1100"/>
              <a:buFont typeface="+mj-lt"/>
              <a:buAutoNum type="alphaUcPeriod" startAt="3"/>
            </a:pPr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4 </a:t>
            </a:r>
          </a:p>
          <a:p>
            <a:pPr marL="1143000" marR="76200" lvl="2" indent="-228600" fontAlgn="base">
              <a:lnSpc>
                <a:spcPct val="110000"/>
              </a:lnSpc>
              <a:spcAft>
                <a:spcPts val="45"/>
              </a:spcAft>
              <a:buClr>
                <a:srgbClr val="000000"/>
              </a:buClr>
              <a:buSzPts val="1100"/>
              <a:buFont typeface="+mj-lt"/>
              <a:buAutoNum type="alphaUcPeriod" startAt="3"/>
            </a:pPr>
            <a:r>
              <a:rPr lang="en-GB" sz="1400" u="none" strike="noStrike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5 </a:t>
            </a:r>
          </a:p>
          <a:p>
            <a:pPr marL="6350" indent="-6350">
              <a:lnSpc>
                <a:spcPct val="107000"/>
              </a:lnSpc>
              <a:spcAft>
                <a:spcPts val="135"/>
              </a:spcAft>
            </a:pPr>
            <a:r>
              <a:rPr lang="en-GB" sz="110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59474262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6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Gallery</vt:lpstr>
      <vt:lpstr>Unit 1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</dc:title>
  <dc:creator>Unknown User</dc:creator>
  <cp:lastModifiedBy>Unknown User</cp:lastModifiedBy>
  <cp:revision>2</cp:revision>
  <dcterms:created xsi:type="dcterms:W3CDTF">2020-11-08T15:21:00Z</dcterms:created>
  <dcterms:modified xsi:type="dcterms:W3CDTF">2020-11-28T15:26:45Z</dcterms:modified>
</cp:coreProperties>
</file>