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8" r:id="rId14"/>
    <p:sldId id="270" r:id="rId15"/>
    <p:sldId id="273" r:id="rId16"/>
    <p:sldId id="274"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a:srgbClr val="00CC66"/>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798" y="-96"/>
      </p:cViewPr>
      <p:guideLst>
        <p:guide orient="horz" pos="2160"/>
        <p:guide pos="384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4.emf"/></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pPr/>
              <a:t>6/13/2021</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pPr/>
              <a:t>6/13/2021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pPr/>
              <a:t>6/13/2021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pPr/>
              <a:t>6/13/2021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pPr/>
              <a:t>6/13/2021</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pPr/>
              <a:t>6/13/2021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pPr/>
              <a:t>6/13/2021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pPr/>
              <a:t>6/13/2021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pPr/>
              <a:t>6/13/2021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1CF131DD-A141-4471-BCF9-C6073EDD7E20}" type="datetimeFigureOut">
              <a:rPr lang="en-US" dirty="0"/>
              <a:pPr/>
              <a:t>6/13/2021</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pPr/>
              <a:t>6/13/2021</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pPr/>
              <a:t>6/13/2021</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E2FCF1E-0C6A-334F-900C-D6D472A4BAFC}"/>
              </a:ext>
            </a:extLst>
          </p:cNvPr>
          <p:cNvSpPr>
            <a:spLocks noGrp="1"/>
          </p:cNvSpPr>
          <p:nvPr>
            <p:ph type="ctrTitle"/>
          </p:nvPr>
        </p:nvSpPr>
        <p:spPr>
          <a:xfrm>
            <a:off x="1676400" y="4572000"/>
            <a:ext cx="9068586" cy="462628"/>
          </a:xfrm>
        </p:spPr>
        <p:txBody>
          <a:bodyPr/>
          <a:lstStyle/>
          <a:p>
            <a:r>
              <a:rPr lang="en-GB" sz="3200" b="1" dirty="0">
                <a:solidFill>
                  <a:srgbClr val="92D050"/>
                </a:solidFill>
                <a:effectLst>
                  <a:outerShdw blurRad="38100" dist="38100" dir="2700000" algn="tl">
                    <a:srgbClr val="000000">
                      <a:alpha val="43137"/>
                    </a:srgbClr>
                  </a:outerShdw>
                </a:effectLst>
                <a:latin typeface="Comic Sans MS" pitchFamily="66" charset="0"/>
                <a:ea typeface="Arial Rounded MT Bold" panose="02000000000000000000" pitchFamily="2" charset="0"/>
              </a:rPr>
              <a:t>Unit 1 – part A - </a:t>
            </a:r>
            <a:r>
              <a:rPr lang="en-GB" sz="3200" b="1" dirty="0" err="1">
                <a:solidFill>
                  <a:srgbClr val="92D050"/>
                </a:solidFill>
                <a:effectLst>
                  <a:outerShdw blurRad="38100" dist="38100" dir="2700000" algn="tl">
                    <a:srgbClr val="000000">
                      <a:alpha val="43137"/>
                    </a:srgbClr>
                  </a:outerShdw>
                </a:effectLst>
                <a:latin typeface="Comic Sans MS" pitchFamily="66" charset="0"/>
                <a:ea typeface="Arial Rounded MT Bold" panose="02000000000000000000" pitchFamily="2" charset="0"/>
              </a:rPr>
              <a:t>QuestionS</a:t>
            </a:r>
            <a:r>
              <a:rPr lang="en-GB" sz="3200" b="1" dirty="0">
                <a:solidFill>
                  <a:srgbClr val="92D050"/>
                </a:solidFill>
                <a:effectLst>
                  <a:outerShdw blurRad="38100" dist="38100" dir="2700000" algn="tl">
                    <a:srgbClr val="000000">
                      <a:alpha val="43137"/>
                    </a:srgbClr>
                  </a:outerShdw>
                </a:effectLst>
                <a:latin typeface="Comic Sans MS" pitchFamily="66" charset="0"/>
                <a:ea typeface="Arial Rounded MT Bold" panose="02000000000000000000" pitchFamily="2" charset="0"/>
              </a:rPr>
              <a:t> and </a:t>
            </a:r>
            <a:r>
              <a:rPr lang="en-GB" sz="3200" b="1" dirty="0" err="1">
                <a:solidFill>
                  <a:srgbClr val="92D050"/>
                </a:solidFill>
                <a:effectLst>
                  <a:outerShdw blurRad="38100" dist="38100" dir="2700000" algn="tl">
                    <a:srgbClr val="000000">
                      <a:alpha val="43137"/>
                    </a:srgbClr>
                  </a:outerShdw>
                </a:effectLst>
                <a:latin typeface="Comic Sans MS" pitchFamily="66" charset="0"/>
                <a:ea typeface="Arial Rounded MT Bold" panose="02000000000000000000" pitchFamily="2" charset="0"/>
              </a:rPr>
              <a:t>AnswerS</a:t>
            </a:r>
            <a:endParaRPr lang="en-US" sz="3200" b="1" dirty="0">
              <a:solidFill>
                <a:srgbClr val="92D050"/>
              </a:solidFill>
              <a:effectLst>
                <a:outerShdw blurRad="38100" dist="38100" dir="2700000" algn="tl">
                  <a:srgbClr val="000000">
                    <a:alpha val="43137"/>
                  </a:srgbClr>
                </a:outerShdw>
              </a:effectLst>
              <a:latin typeface="Comic Sans MS" pitchFamily="66" charset="0"/>
              <a:ea typeface="Arial Rounded MT Bold" panose="02000000000000000000" pitchFamily="2" charset="0"/>
            </a:endParaRPr>
          </a:p>
        </p:txBody>
      </p:sp>
      <p:pic>
        <p:nvPicPr>
          <p:cNvPr id="3" name="Picture 3">
            <a:extLst>
              <a:ext uri="{FF2B5EF4-FFF2-40B4-BE49-F238E27FC236}">
                <a16:creationId xmlns:a16="http://schemas.microsoft.com/office/drawing/2014/main" xmlns="" id="{CA66BAAE-55E0-D84C-B97F-74C05624EE1B}"/>
              </a:ext>
            </a:extLst>
          </p:cNvPr>
          <p:cNvPicPr>
            <a:picLocks noChangeAspect="1"/>
          </p:cNvPicPr>
          <p:nvPr/>
        </p:nvPicPr>
        <p:blipFill>
          <a:blip r:embed="rId2"/>
          <a:stretch>
            <a:fillRect/>
          </a:stretch>
        </p:blipFill>
        <p:spPr>
          <a:xfrm>
            <a:off x="1524000" y="1524000"/>
            <a:ext cx="9144000" cy="2298319"/>
          </a:xfrm>
          <a:prstGeom prst="rect">
            <a:avLst/>
          </a:prstGeom>
        </p:spPr>
      </p:pic>
      <p:sp>
        <p:nvSpPr>
          <p:cNvPr id="4" name="TextBox 3"/>
          <p:cNvSpPr txBox="1"/>
          <p:nvPr/>
        </p:nvSpPr>
        <p:spPr>
          <a:xfrm>
            <a:off x="3124200" y="3810000"/>
            <a:ext cx="5825634" cy="584775"/>
          </a:xfrm>
          <a:prstGeom prst="rect">
            <a:avLst/>
          </a:prstGeom>
          <a:noFill/>
        </p:spPr>
        <p:txBody>
          <a:bodyPr wrap="none" rtlCol="0">
            <a:spAutoFit/>
          </a:bodyPr>
          <a:lstStyle/>
          <a:p>
            <a:r>
              <a:rPr lang="en-US" sz="3200" b="1" dirty="0">
                <a:solidFill>
                  <a:srgbClr val="FF3300"/>
                </a:solidFill>
                <a:effectLst>
                  <a:outerShdw blurRad="38100" dist="38100" dir="2700000" algn="tl">
                    <a:srgbClr val="000000">
                      <a:alpha val="43137"/>
                    </a:srgbClr>
                  </a:outerShdw>
                </a:effectLst>
                <a:latin typeface="Comic Sans MS" pitchFamily="66" charset="0"/>
              </a:rPr>
              <a:t>PG department of chemistry</a:t>
            </a:r>
          </a:p>
        </p:txBody>
      </p:sp>
    </p:spTree>
    <p:extLst>
      <p:ext uri="{BB962C8B-B14F-4D97-AF65-F5344CB8AC3E}">
        <p14:creationId xmlns:p14="http://schemas.microsoft.com/office/powerpoint/2010/main" xmlns="" val="9241827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DB78A0-EDE9-5740-8D2D-00D25518A109}"/>
              </a:ext>
            </a:extLst>
          </p:cNvPr>
          <p:cNvSpPr>
            <a:spLocks noGrp="1"/>
          </p:cNvSpPr>
          <p:nvPr>
            <p:ph type="title"/>
          </p:nvPr>
        </p:nvSpPr>
        <p:spPr>
          <a:xfrm>
            <a:off x="1156498" y="137160"/>
            <a:ext cx="10058400" cy="1371600"/>
          </a:xfrm>
        </p:spPr>
        <p:txBody>
          <a:bodyPr>
            <a:normAutofit/>
          </a:bodyPr>
          <a:lstStyle/>
          <a:p>
            <a:r>
              <a:rPr lang="en-GB" sz="3600" dirty="0">
                <a:latin typeface="Comic Sans MS" pitchFamily="66" charset="0"/>
              </a:rPr>
              <a:t>9. Structure </a:t>
            </a:r>
            <a:r>
              <a:rPr lang="en-GB" sz="3600">
                <a:latin typeface="Comic Sans MS" pitchFamily="66" charset="0"/>
              </a:rPr>
              <a:t>of Carbenes?</a:t>
            </a:r>
            <a:endParaRPr lang="en-US" sz="3600" dirty="0">
              <a:latin typeface="Comic Sans MS" pitchFamily="66" charset="0"/>
            </a:endParaRPr>
          </a:p>
        </p:txBody>
      </p:sp>
      <p:sp>
        <p:nvSpPr>
          <p:cNvPr id="3" name="Content Placeholder 2">
            <a:extLst>
              <a:ext uri="{FF2B5EF4-FFF2-40B4-BE49-F238E27FC236}">
                <a16:creationId xmlns:a16="http://schemas.microsoft.com/office/drawing/2014/main" xmlns="" id="{C63E2287-CFF4-EF43-9A10-7BA3C5A7120F}"/>
              </a:ext>
            </a:extLst>
          </p:cNvPr>
          <p:cNvSpPr>
            <a:spLocks noGrp="1"/>
          </p:cNvSpPr>
          <p:nvPr>
            <p:ph idx="1"/>
          </p:nvPr>
        </p:nvSpPr>
        <p:spPr>
          <a:xfrm>
            <a:off x="1156498" y="1270988"/>
            <a:ext cx="10058400" cy="2158012"/>
          </a:xfrm>
        </p:spPr>
        <p:txBody>
          <a:bodyPr>
            <a:normAutofit/>
          </a:bodyPr>
          <a:lstStyle/>
          <a:p>
            <a:r>
              <a:rPr lang="en-GB" sz="2400" b="0" i="0">
                <a:solidFill>
                  <a:srgbClr val="3C4043"/>
                </a:solidFill>
                <a:effectLst/>
                <a:latin typeface="Comic Sans MS" pitchFamily="66" charset="0"/>
              </a:rPr>
              <a:t>A </a:t>
            </a:r>
            <a:r>
              <a:rPr lang="en-GB" sz="2400" b="1" i="0">
                <a:solidFill>
                  <a:srgbClr val="3C4043"/>
                </a:solidFill>
                <a:effectLst/>
                <a:latin typeface="Comic Sans MS" pitchFamily="66" charset="0"/>
              </a:rPr>
              <a:t>Singlet and Triplet Carbenes</a:t>
            </a:r>
            <a:endParaRPr lang="en-GB" sz="2400" b="0" i="0">
              <a:solidFill>
                <a:srgbClr val="3C4043"/>
              </a:solidFill>
              <a:effectLst/>
              <a:latin typeface="Comic Sans MS" pitchFamily="66" charset="0"/>
            </a:endParaRPr>
          </a:p>
          <a:p>
            <a:r>
              <a:rPr lang="en-GB" sz="2400" b="0" i="0">
                <a:solidFill>
                  <a:srgbClr val="3C4043"/>
                </a:solidFill>
                <a:effectLst/>
                <a:latin typeface="Comic Sans MS" pitchFamily="66" charset="0"/>
              </a:rPr>
              <a:t>A </a:t>
            </a:r>
            <a:r>
              <a:rPr lang="en-GB" sz="2400" b="1" i="0">
                <a:solidFill>
                  <a:srgbClr val="3C4043"/>
                </a:solidFill>
                <a:effectLst/>
                <a:latin typeface="Comic Sans MS" pitchFamily="66" charset="0"/>
              </a:rPr>
              <a:t>carbene</a:t>
            </a:r>
            <a:r>
              <a:rPr lang="en-GB" sz="2400" b="0" i="0">
                <a:solidFill>
                  <a:srgbClr val="3C4043"/>
                </a:solidFill>
                <a:effectLst/>
                <a:latin typeface="Comic Sans MS" pitchFamily="66" charset="0"/>
              </a:rPr>
              <a:t> is a neutral divalent carbon species containing two electrons that are not shared with other atoms. When these two electrons have opposite spins, the </a:t>
            </a:r>
            <a:r>
              <a:rPr lang="en-GB" sz="2400" b="1" i="0">
                <a:solidFill>
                  <a:srgbClr val="3C4043"/>
                </a:solidFill>
                <a:effectLst/>
                <a:latin typeface="Comic Sans MS" pitchFamily="66" charset="0"/>
              </a:rPr>
              <a:t>carbene</a:t>
            </a:r>
            <a:r>
              <a:rPr lang="en-GB" sz="2400" b="0" i="0">
                <a:solidFill>
                  <a:srgbClr val="3C4043"/>
                </a:solidFill>
                <a:effectLst/>
                <a:latin typeface="Comic Sans MS" pitchFamily="66" charset="0"/>
              </a:rPr>
              <a:t> is designated a </a:t>
            </a:r>
            <a:r>
              <a:rPr lang="en-GB" sz="2400" b="1" i="0">
                <a:solidFill>
                  <a:srgbClr val="3C4043"/>
                </a:solidFill>
                <a:effectLst/>
                <a:latin typeface="Comic Sans MS" pitchFamily="66" charset="0"/>
              </a:rPr>
              <a:t>singlet carbene</a:t>
            </a:r>
            <a:r>
              <a:rPr lang="en-GB" sz="2400" b="0" i="0">
                <a:solidFill>
                  <a:srgbClr val="3C4043"/>
                </a:solidFill>
                <a:effectLst/>
                <a:latin typeface="Comic Sans MS" pitchFamily="66" charset="0"/>
              </a:rPr>
              <a:t>; when they have parallel spins, the </a:t>
            </a:r>
            <a:r>
              <a:rPr lang="en-GB" sz="2400" b="1" i="0">
                <a:solidFill>
                  <a:srgbClr val="3C4043"/>
                </a:solidFill>
                <a:effectLst/>
                <a:latin typeface="Comic Sans MS" pitchFamily="66" charset="0"/>
              </a:rPr>
              <a:t>carbene</a:t>
            </a:r>
            <a:r>
              <a:rPr lang="en-GB" sz="2400" b="0" i="0">
                <a:solidFill>
                  <a:srgbClr val="3C4043"/>
                </a:solidFill>
                <a:effectLst/>
                <a:latin typeface="Comic Sans MS" pitchFamily="66" charset="0"/>
              </a:rPr>
              <a:t> is a </a:t>
            </a:r>
            <a:r>
              <a:rPr lang="en-GB" sz="2400" b="1" i="0">
                <a:solidFill>
                  <a:srgbClr val="3C4043"/>
                </a:solidFill>
                <a:effectLst/>
                <a:latin typeface="Comic Sans MS" pitchFamily="66" charset="0"/>
              </a:rPr>
              <a:t>triplet</a:t>
            </a:r>
            <a:r>
              <a:rPr lang="en-GB" sz="2400" b="0" i="0">
                <a:solidFill>
                  <a:srgbClr val="3C4043"/>
                </a:solidFill>
                <a:effectLst/>
                <a:latin typeface="Comic Sans MS" pitchFamily="66" charset="0"/>
              </a:rPr>
              <a:t>.</a:t>
            </a:r>
            <a:endParaRPr lang="en-US" sz="2400">
              <a:latin typeface="Comic Sans MS" pitchFamily="66" charset="0"/>
            </a:endParaRPr>
          </a:p>
        </p:txBody>
      </p:sp>
      <p:pic>
        <p:nvPicPr>
          <p:cNvPr id="5" name="Picture 5">
            <a:extLst>
              <a:ext uri="{FF2B5EF4-FFF2-40B4-BE49-F238E27FC236}">
                <a16:creationId xmlns:a16="http://schemas.microsoft.com/office/drawing/2014/main" xmlns="" id="{8C1D4F6A-351A-7E49-A155-59985DB8FD82}"/>
              </a:ext>
            </a:extLst>
          </p:cNvPr>
          <p:cNvPicPr>
            <a:picLocks noChangeAspect="1"/>
          </p:cNvPicPr>
          <p:nvPr/>
        </p:nvPicPr>
        <p:blipFill>
          <a:blip r:embed="rId2"/>
          <a:stretch>
            <a:fillRect/>
          </a:stretch>
        </p:blipFill>
        <p:spPr>
          <a:xfrm>
            <a:off x="2667000" y="3429000"/>
            <a:ext cx="6858000" cy="2857500"/>
          </a:xfrm>
          <a:prstGeom prst="rect">
            <a:avLst/>
          </a:prstGeom>
        </p:spPr>
      </p:pic>
    </p:spTree>
    <p:extLst>
      <p:ext uri="{BB962C8B-B14F-4D97-AF65-F5344CB8AC3E}">
        <p14:creationId xmlns:p14="http://schemas.microsoft.com/office/powerpoint/2010/main" xmlns="" val="5406345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E4F1A9-C6C8-F14A-AF34-213125353588}"/>
              </a:ext>
            </a:extLst>
          </p:cNvPr>
          <p:cNvSpPr>
            <a:spLocks noGrp="1"/>
          </p:cNvSpPr>
          <p:nvPr>
            <p:ph type="title"/>
          </p:nvPr>
        </p:nvSpPr>
        <p:spPr>
          <a:xfrm>
            <a:off x="1191816" y="249688"/>
            <a:ext cx="10058400" cy="1371600"/>
          </a:xfrm>
        </p:spPr>
        <p:txBody>
          <a:bodyPr>
            <a:normAutofit/>
          </a:bodyPr>
          <a:lstStyle/>
          <a:p>
            <a:r>
              <a:rPr lang="en-GB" sz="3600" dirty="0">
                <a:solidFill>
                  <a:srgbClr val="C00000"/>
                </a:solidFill>
                <a:latin typeface="Comic Sans MS" pitchFamily="66" charset="0"/>
              </a:rPr>
              <a:t>10. DEFINE </a:t>
            </a:r>
            <a:r>
              <a:rPr lang="en-GB" sz="3600">
                <a:solidFill>
                  <a:srgbClr val="C00000"/>
                </a:solidFill>
                <a:latin typeface="Comic Sans MS" pitchFamily="66" charset="0"/>
              </a:rPr>
              <a:t>BENZOIN CONDENSATION.</a:t>
            </a:r>
            <a:endParaRPr lang="en-US" sz="3600" dirty="0">
              <a:solidFill>
                <a:srgbClr val="C00000"/>
              </a:solidFill>
              <a:latin typeface="Comic Sans MS" pitchFamily="66" charset="0"/>
            </a:endParaRPr>
          </a:p>
        </p:txBody>
      </p:sp>
      <p:sp>
        <p:nvSpPr>
          <p:cNvPr id="3" name="Content Placeholder 2">
            <a:extLst>
              <a:ext uri="{FF2B5EF4-FFF2-40B4-BE49-F238E27FC236}">
                <a16:creationId xmlns:a16="http://schemas.microsoft.com/office/drawing/2014/main" xmlns="" id="{ED0F16D4-DDCE-134F-BC17-F9C94F9CCCF7}"/>
              </a:ext>
            </a:extLst>
          </p:cNvPr>
          <p:cNvSpPr>
            <a:spLocks noGrp="1"/>
          </p:cNvSpPr>
          <p:nvPr>
            <p:ph idx="1"/>
          </p:nvPr>
        </p:nvSpPr>
        <p:spPr>
          <a:xfrm>
            <a:off x="1066800" y="1531620"/>
            <a:ext cx="10058400" cy="1897380"/>
          </a:xfrm>
        </p:spPr>
        <p:txBody>
          <a:bodyPr>
            <a:normAutofit/>
          </a:bodyPr>
          <a:lstStyle/>
          <a:p>
            <a:r>
              <a:rPr lang="en-GB" sz="2400" b="0" i="0">
                <a:solidFill>
                  <a:srgbClr val="3C4043"/>
                </a:solidFill>
                <a:effectLst/>
                <a:latin typeface="Comic Sans MS" pitchFamily="66" charset="0"/>
              </a:rPr>
              <a:t>The benzoin addition is an addition reaction involving two aldehydes. The reaction generally occurs between aromatic aldehydes or glyoxals. The reaction produces an acyloin. In the classic application benzaldehyde is converted to benzoin.</a:t>
            </a:r>
            <a:endParaRPr lang="en-US" sz="2400">
              <a:latin typeface="Comic Sans MS" pitchFamily="66" charset="0"/>
            </a:endParaRPr>
          </a:p>
        </p:txBody>
      </p:sp>
      <p:pic>
        <p:nvPicPr>
          <p:cNvPr id="4" name="Picture 4">
            <a:extLst>
              <a:ext uri="{FF2B5EF4-FFF2-40B4-BE49-F238E27FC236}">
                <a16:creationId xmlns:a16="http://schemas.microsoft.com/office/drawing/2014/main" xmlns="" id="{9FE2BBDF-7FB3-604B-B997-0B314FD0CDEC}"/>
              </a:ext>
            </a:extLst>
          </p:cNvPr>
          <p:cNvPicPr>
            <a:picLocks noChangeAspect="1"/>
          </p:cNvPicPr>
          <p:nvPr/>
        </p:nvPicPr>
        <p:blipFill>
          <a:blip r:embed="rId2"/>
          <a:stretch>
            <a:fillRect/>
          </a:stretch>
        </p:blipFill>
        <p:spPr>
          <a:xfrm>
            <a:off x="2101452" y="3375422"/>
            <a:ext cx="8033147" cy="2628900"/>
          </a:xfrm>
          <a:prstGeom prst="rect">
            <a:avLst/>
          </a:prstGeom>
        </p:spPr>
      </p:pic>
    </p:spTree>
    <p:extLst>
      <p:ext uri="{BB962C8B-B14F-4D97-AF65-F5344CB8AC3E}">
        <p14:creationId xmlns:p14="http://schemas.microsoft.com/office/powerpoint/2010/main" xmlns="" val="2052541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5155C8-4FF7-0B4A-87C6-7D259C0AA7A4}"/>
              </a:ext>
            </a:extLst>
          </p:cNvPr>
          <p:cNvSpPr>
            <a:spLocks noGrp="1"/>
          </p:cNvSpPr>
          <p:nvPr>
            <p:ph type="title"/>
          </p:nvPr>
        </p:nvSpPr>
        <p:spPr>
          <a:xfrm>
            <a:off x="990600" y="457200"/>
            <a:ext cx="10058400" cy="1371600"/>
          </a:xfrm>
        </p:spPr>
        <p:txBody>
          <a:bodyPr>
            <a:normAutofit/>
          </a:bodyPr>
          <a:lstStyle/>
          <a:p>
            <a:r>
              <a:rPr lang="en-GB" sz="3600" dirty="0">
                <a:solidFill>
                  <a:srgbClr val="C00000"/>
                </a:solidFill>
                <a:latin typeface="Comic Sans MS" pitchFamily="66" charset="0"/>
              </a:rPr>
              <a:t>11.What are the 3 Product obtained by Addition of </a:t>
            </a:r>
            <a:r>
              <a:rPr lang="en-GB" sz="3600" dirty="0" err="1">
                <a:solidFill>
                  <a:srgbClr val="C00000"/>
                </a:solidFill>
                <a:latin typeface="Comic Sans MS" pitchFamily="66" charset="0"/>
              </a:rPr>
              <a:t>Nocl</a:t>
            </a:r>
            <a:r>
              <a:rPr lang="en-GB" sz="3600" dirty="0">
                <a:solidFill>
                  <a:srgbClr val="C00000"/>
                </a:solidFill>
                <a:latin typeface="Comic Sans MS" pitchFamily="66" charset="0"/>
              </a:rPr>
              <a:t> across </a:t>
            </a:r>
            <a:r>
              <a:rPr lang="en-GB" sz="3600">
                <a:solidFill>
                  <a:srgbClr val="C00000"/>
                </a:solidFill>
                <a:latin typeface="Comic Sans MS" pitchFamily="66" charset="0"/>
              </a:rPr>
              <a:t>Double Bond.</a:t>
            </a:r>
            <a:endParaRPr lang="en-US" sz="3600" dirty="0">
              <a:solidFill>
                <a:srgbClr val="C00000"/>
              </a:solidFill>
              <a:latin typeface="Comic Sans MS" pitchFamily="66" charset="0"/>
            </a:endParaRPr>
          </a:p>
        </p:txBody>
      </p:sp>
      <p:sp>
        <p:nvSpPr>
          <p:cNvPr id="3" name="Content Placeholder 2">
            <a:extLst>
              <a:ext uri="{FF2B5EF4-FFF2-40B4-BE49-F238E27FC236}">
                <a16:creationId xmlns:a16="http://schemas.microsoft.com/office/drawing/2014/main" xmlns="" id="{28318493-CCAE-CD4B-A16E-E7A104B77C4D}"/>
              </a:ext>
            </a:extLst>
          </p:cNvPr>
          <p:cNvSpPr>
            <a:spLocks noGrp="1"/>
          </p:cNvSpPr>
          <p:nvPr>
            <p:ph idx="1"/>
          </p:nvPr>
        </p:nvSpPr>
        <p:spPr>
          <a:xfrm>
            <a:off x="914400" y="1752601"/>
            <a:ext cx="10058400" cy="1688068"/>
          </a:xfrm>
        </p:spPr>
        <p:txBody>
          <a:bodyPr>
            <a:noAutofit/>
          </a:bodyPr>
          <a:lstStyle/>
          <a:p>
            <a:r>
              <a:rPr lang="en-GB" sz="1600" dirty="0">
                <a:latin typeface="Comic Sans MS" pitchFamily="66" charset="0"/>
              </a:rPr>
              <a:t>There are two possible products when </a:t>
            </a:r>
            <a:r>
              <a:rPr lang="en-GB" sz="1600" dirty="0" err="1">
                <a:latin typeface="Comic Sans MS" pitchFamily="66" charset="0"/>
              </a:rPr>
              <a:t>nocl</a:t>
            </a:r>
            <a:r>
              <a:rPr lang="en-GB" sz="1600" dirty="0">
                <a:latin typeface="Comic Sans MS" pitchFamily="66" charset="0"/>
              </a:rPr>
              <a:t> added to olefins
A</a:t>
            </a:r>
            <a:r>
              <a:rPr lang="en-GB" sz="1600">
                <a:latin typeface="Comic Sans MS" pitchFamily="66" charset="0"/>
              </a:rPr>
              <a:t>) Initial </a:t>
            </a:r>
            <a:r>
              <a:rPr lang="en-GB" sz="1600" dirty="0">
                <a:latin typeface="Comic Sans MS" pitchFamily="66" charset="0"/>
              </a:rPr>
              <a:t>product is always Beta-Halo </a:t>
            </a:r>
            <a:r>
              <a:rPr lang="en-GB" sz="1600" dirty="0" err="1">
                <a:latin typeface="Comic Sans MS" pitchFamily="66" charset="0"/>
              </a:rPr>
              <a:t>nitroso</a:t>
            </a:r>
            <a:r>
              <a:rPr lang="en-GB" sz="1600" dirty="0">
                <a:latin typeface="Comic Sans MS" pitchFamily="66" charset="0"/>
              </a:rPr>
              <a:t> compound (</a:t>
            </a:r>
            <a:r>
              <a:rPr lang="en-GB" sz="1600">
                <a:latin typeface="Comic Sans MS" pitchFamily="66" charset="0"/>
              </a:rPr>
              <a:t>A). But (A) is stable if carbon nearing nitrogen has no hydrogen atom.</a:t>
            </a:r>
            <a:r>
              <a:rPr lang="en-GB" sz="1600" dirty="0">
                <a:latin typeface="Comic Sans MS" pitchFamily="66" charset="0"/>
              </a:rPr>
              <a:t>
</a:t>
            </a:r>
            <a:r>
              <a:rPr lang="en-GB" sz="1600">
                <a:latin typeface="Comic Sans MS" pitchFamily="66" charset="0"/>
              </a:rPr>
              <a:t>B) If that carbon has hydrogen atom product (A) tautomerizes into Oxime (B).</a:t>
            </a:r>
          </a:p>
          <a:p>
            <a:r>
              <a:rPr lang="en-GB" sz="1600">
                <a:latin typeface="Comic Sans MS" pitchFamily="66" charset="0"/>
              </a:rPr>
              <a:t>C)With some olefins, product (A) is oxidised by Nocl to beta-halonitro compound (C).</a:t>
            </a:r>
            <a:endParaRPr lang="en-GB" sz="1600" dirty="0">
              <a:latin typeface="Comic Sans MS" pitchFamily="66" charset="0"/>
            </a:endParaRPr>
          </a:p>
        </p:txBody>
      </p:sp>
      <p:sp>
        <p:nvSpPr>
          <p:cNvPr id="9" name="TextBox 8"/>
          <p:cNvSpPr txBox="1"/>
          <p:nvPr/>
        </p:nvSpPr>
        <p:spPr>
          <a:xfrm>
            <a:off x="6781800" y="6248400"/>
            <a:ext cx="325730" cy="369332"/>
          </a:xfrm>
          <a:prstGeom prst="rect">
            <a:avLst/>
          </a:prstGeom>
          <a:noFill/>
        </p:spPr>
        <p:txBody>
          <a:bodyPr wrap="none" rtlCol="0">
            <a:spAutoFit/>
          </a:bodyPr>
          <a:lstStyle/>
          <a:p>
            <a:r>
              <a:rPr lang="en-US" dirty="0">
                <a:latin typeface="Arial"/>
                <a:cs typeface="Arial"/>
              </a:rPr>
              <a:t>ß</a:t>
            </a:r>
            <a:endParaRPr lang="en-US" dirty="0"/>
          </a:p>
        </p:txBody>
      </p:sp>
      <p:graphicFrame>
        <p:nvGraphicFramePr>
          <p:cNvPr id="2050" name="Object 2"/>
          <p:cNvGraphicFramePr>
            <a:graphicFrameLocks noChangeAspect="1"/>
          </p:cNvGraphicFramePr>
          <p:nvPr/>
        </p:nvGraphicFramePr>
        <p:xfrm>
          <a:off x="1447800" y="3505200"/>
          <a:ext cx="9002713" cy="3095625"/>
        </p:xfrm>
        <a:graphic>
          <a:graphicData uri="http://schemas.openxmlformats.org/presentationml/2006/ole">
            <p:oleObj spid="_x0000_s2050" name="CS ChemDraw Drawing" r:id="rId3" imgW="4138725" imgH="3324822" progId="ChemDraw.Document.6.0">
              <p:embed/>
            </p:oleObj>
          </a:graphicData>
        </a:graphic>
      </p:graphicFrame>
    </p:spTree>
    <p:extLst>
      <p:ext uri="{BB962C8B-B14F-4D97-AF65-F5344CB8AC3E}">
        <p14:creationId xmlns:p14="http://schemas.microsoft.com/office/powerpoint/2010/main" xmlns="" val="30087392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324BA5-97AA-2B4A-A0BE-47437DAE4E5C}"/>
              </a:ext>
            </a:extLst>
          </p:cNvPr>
          <p:cNvSpPr>
            <a:spLocks noGrp="1"/>
          </p:cNvSpPr>
          <p:nvPr>
            <p:ph type="title"/>
          </p:nvPr>
        </p:nvSpPr>
        <p:spPr/>
        <p:txBody>
          <a:bodyPr>
            <a:normAutofit/>
          </a:bodyPr>
          <a:lstStyle/>
          <a:p>
            <a:r>
              <a:rPr lang="en-GB" sz="4000" dirty="0">
                <a:solidFill>
                  <a:srgbClr val="00CC66"/>
                </a:solidFill>
                <a:latin typeface="Comic Sans MS" pitchFamily="66" charset="0"/>
              </a:rPr>
              <a:t>12.What </a:t>
            </a:r>
            <a:r>
              <a:rPr lang="en-GB" sz="4000">
                <a:solidFill>
                  <a:srgbClr val="00CC66"/>
                </a:solidFill>
                <a:latin typeface="Comic Sans MS" pitchFamily="66" charset="0"/>
              </a:rPr>
              <a:t>are Nitrene</a:t>
            </a:r>
            <a:r>
              <a:rPr lang="en-GB" sz="4000" dirty="0">
                <a:solidFill>
                  <a:srgbClr val="00CC66"/>
                </a:solidFill>
                <a:latin typeface="Comic Sans MS" pitchFamily="66" charset="0"/>
              </a:rPr>
              <a:t>?</a:t>
            </a:r>
            <a:endParaRPr lang="en-US" sz="4000" dirty="0">
              <a:solidFill>
                <a:srgbClr val="00CC66"/>
              </a:solidFill>
              <a:latin typeface="Comic Sans MS" pitchFamily="66" charset="0"/>
            </a:endParaRPr>
          </a:p>
        </p:txBody>
      </p:sp>
      <p:sp>
        <p:nvSpPr>
          <p:cNvPr id="3" name="Content Placeholder 2">
            <a:extLst>
              <a:ext uri="{FF2B5EF4-FFF2-40B4-BE49-F238E27FC236}">
                <a16:creationId xmlns:a16="http://schemas.microsoft.com/office/drawing/2014/main" xmlns="" id="{1DAE9B72-D44B-C342-9986-468A6B97862E}"/>
              </a:ext>
            </a:extLst>
          </p:cNvPr>
          <p:cNvSpPr>
            <a:spLocks noGrp="1"/>
          </p:cNvSpPr>
          <p:nvPr>
            <p:ph idx="1"/>
          </p:nvPr>
        </p:nvSpPr>
        <p:spPr/>
        <p:txBody>
          <a:bodyPr/>
          <a:lstStyle/>
          <a:p>
            <a:r>
              <a:rPr lang="en-GB" sz="2400">
                <a:solidFill>
                  <a:srgbClr val="002060"/>
                </a:solidFill>
                <a:latin typeface="Comic Sans MS" pitchFamily="66" charset="0"/>
              </a:rPr>
              <a:t>A nitrene or imine are organic species, having general formula RN/ArN.They are nitrogen analogue of carbenes. These are electron deficient monovalent nitrogen species. Nitrogen atom in nitrene has a secret of electrons.</a:t>
            </a:r>
            <a:endParaRPr lang="en-GB" sz="2400" b="0" i="0" dirty="0">
              <a:solidFill>
                <a:srgbClr val="002060"/>
              </a:solidFill>
              <a:effectLst/>
              <a:latin typeface="Comic Sans MS" pitchFamily="66" charset="0"/>
            </a:endParaRPr>
          </a:p>
          <a:p>
            <a:r>
              <a:rPr lang="en-GB" sz="3200" b="1" u="sng" dirty="0">
                <a:solidFill>
                  <a:srgbClr val="00CC66"/>
                </a:solidFill>
                <a:latin typeface="Comic Sans MS" pitchFamily="66" charset="0"/>
              </a:rPr>
              <a:t>Stability</a:t>
            </a:r>
            <a:endParaRPr lang="en-GB" dirty="0">
              <a:solidFill>
                <a:srgbClr val="00CC66"/>
              </a:solidFill>
              <a:latin typeface="Comic Sans MS" pitchFamily="66" charset="0"/>
            </a:endParaRPr>
          </a:p>
          <a:p>
            <a:r>
              <a:rPr lang="en-GB" sz="2000" b="0" i="0" dirty="0">
                <a:solidFill>
                  <a:srgbClr val="3C4043"/>
                </a:solidFill>
                <a:effectLst/>
                <a:latin typeface="Comic Sans MS" pitchFamily="66" charset="0"/>
              </a:rPr>
              <a:t> </a:t>
            </a:r>
            <a:r>
              <a:rPr lang="en-GB" sz="2000" b="0" i="0" dirty="0" err="1">
                <a:solidFill>
                  <a:srgbClr val="3C4043"/>
                </a:solidFill>
                <a:effectLst/>
                <a:latin typeface="Comic Sans MS" pitchFamily="66" charset="0"/>
              </a:rPr>
              <a:t>Tetrary</a:t>
            </a:r>
            <a:r>
              <a:rPr lang="en-GB" sz="2000" b="0" i="0" dirty="0">
                <a:solidFill>
                  <a:srgbClr val="3C4043"/>
                </a:solidFill>
                <a:effectLst/>
                <a:latin typeface="Comic Sans MS" pitchFamily="66" charset="0"/>
              </a:rPr>
              <a:t> &gt;Secondary &gt; Primary </a:t>
            </a:r>
            <a:endParaRPr lang="en-US" sz="2000" dirty="0">
              <a:latin typeface="Comic Sans MS" pitchFamily="66" charset="0"/>
            </a:endParaRPr>
          </a:p>
        </p:txBody>
      </p:sp>
    </p:spTree>
    <p:extLst>
      <p:ext uri="{BB962C8B-B14F-4D97-AF65-F5344CB8AC3E}">
        <p14:creationId xmlns:p14="http://schemas.microsoft.com/office/powerpoint/2010/main" xmlns="" val="4609924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21F165-5F72-CF4C-A6D0-4F27C514E022}"/>
              </a:ext>
            </a:extLst>
          </p:cNvPr>
          <p:cNvSpPr>
            <a:spLocks noGrp="1"/>
          </p:cNvSpPr>
          <p:nvPr>
            <p:ph type="title"/>
          </p:nvPr>
        </p:nvSpPr>
        <p:spPr/>
        <p:txBody>
          <a:bodyPr>
            <a:normAutofit/>
          </a:bodyPr>
          <a:lstStyle/>
          <a:p>
            <a:r>
              <a:rPr lang="en-GB" sz="3600" dirty="0">
                <a:solidFill>
                  <a:schemeClr val="accent5">
                    <a:lumMod val="75000"/>
                  </a:schemeClr>
                </a:solidFill>
                <a:latin typeface="Comic Sans MS" pitchFamily="66" charset="0"/>
              </a:rPr>
              <a:t>13. What are </a:t>
            </a:r>
            <a:r>
              <a:rPr lang="en-GB" sz="3600">
                <a:solidFill>
                  <a:schemeClr val="accent5">
                    <a:lumMod val="75000"/>
                  </a:schemeClr>
                </a:solidFill>
                <a:latin typeface="Comic Sans MS" pitchFamily="66" charset="0"/>
              </a:rPr>
              <a:t>the advantages of Phosphonate?</a:t>
            </a:r>
            <a:endParaRPr lang="en-US" sz="3600" dirty="0">
              <a:solidFill>
                <a:schemeClr val="accent5">
                  <a:lumMod val="75000"/>
                </a:schemeClr>
              </a:solidFill>
              <a:latin typeface="Comic Sans MS" pitchFamily="66" charset="0"/>
            </a:endParaRPr>
          </a:p>
        </p:txBody>
      </p:sp>
      <p:sp>
        <p:nvSpPr>
          <p:cNvPr id="3" name="Content Placeholder 2">
            <a:extLst>
              <a:ext uri="{FF2B5EF4-FFF2-40B4-BE49-F238E27FC236}">
                <a16:creationId xmlns:a16="http://schemas.microsoft.com/office/drawing/2014/main" xmlns="" id="{69545FD4-0D98-C542-93A3-56587630C33B}"/>
              </a:ext>
            </a:extLst>
          </p:cNvPr>
          <p:cNvSpPr>
            <a:spLocks noGrp="1"/>
          </p:cNvSpPr>
          <p:nvPr>
            <p:ph idx="1"/>
          </p:nvPr>
        </p:nvSpPr>
        <p:spPr/>
        <p:txBody>
          <a:bodyPr>
            <a:normAutofit/>
          </a:bodyPr>
          <a:lstStyle/>
          <a:p>
            <a:r>
              <a:rPr lang="en-GB" sz="3600">
                <a:solidFill>
                  <a:srgbClr val="C00000"/>
                </a:solidFill>
                <a:latin typeface="Comic Sans MS" pitchFamily="66" charset="0"/>
              </a:rPr>
              <a:t>Phosphates are cheaper </a:t>
            </a:r>
            <a:r>
              <a:rPr lang="en-GB" sz="3600" dirty="0">
                <a:solidFill>
                  <a:srgbClr val="C00000"/>
                </a:solidFill>
                <a:latin typeface="Comic Sans MS" pitchFamily="66" charset="0"/>
              </a:rPr>
              <a:t>than </a:t>
            </a:r>
            <a:r>
              <a:rPr lang="en-GB" sz="3600">
                <a:solidFill>
                  <a:srgbClr val="C00000"/>
                </a:solidFill>
                <a:latin typeface="Comic Sans MS" pitchFamily="66" charset="0"/>
              </a:rPr>
              <a:t>the phosphonium salts.</a:t>
            </a:r>
            <a:endParaRPr lang="en-GB" sz="3600" dirty="0">
              <a:solidFill>
                <a:srgbClr val="C00000"/>
              </a:solidFill>
              <a:latin typeface="Comic Sans MS" pitchFamily="66" charset="0"/>
            </a:endParaRPr>
          </a:p>
          <a:p>
            <a:r>
              <a:rPr lang="en-GB" sz="3600" dirty="0">
                <a:solidFill>
                  <a:srgbClr val="C00000"/>
                </a:solidFill>
                <a:latin typeface="Comic Sans MS" pitchFamily="66" charset="0"/>
              </a:rPr>
              <a:t>It can be easily prepared </a:t>
            </a:r>
            <a:r>
              <a:rPr lang="en-GB" sz="3600">
                <a:solidFill>
                  <a:srgbClr val="C00000"/>
                </a:solidFill>
                <a:latin typeface="Comic Sans MS" pitchFamily="66" charset="0"/>
              </a:rPr>
              <a:t>by Arbuzov Reaction.</a:t>
            </a:r>
          </a:p>
          <a:p>
            <a:r>
              <a:rPr lang="en-GB" sz="3600">
                <a:solidFill>
                  <a:srgbClr val="C00000"/>
                </a:solidFill>
                <a:latin typeface="Comic Sans MS" pitchFamily="66" charset="0"/>
              </a:rPr>
              <a:t>Phophonates are more reactive than the corresponding phosphoranes.</a:t>
            </a:r>
          </a:p>
          <a:p>
            <a:pPr marL="0" indent="0">
              <a:buNone/>
            </a:pPr>
            <a:endParaRPr lang="en-US" sz="3600" dirty="0">
              <a:solidFill>
                <a:srgbClr val="C00000"/>
              </a:solidFill>
              <a:latin typeface="Comic Sans MS" pitchFamily="66" charset="0"/>
            </a:endParaRPr>
          </a:p>
        </p:txBody>
      </p:sp>
    </p:spTree>
    <p:extLst>
      <p:ext uri="{BB962C8B-B14F-4D97-AF65-F5344CB8AC3E}">
        <p14:creationId xmlns:p14="http://schemas.microsoft.com/office/powerpoint/2010/main" xmlns="" val="10186481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B050"/>
                </a:solidFill>
                <a:latin typeface="Comic Sans MS" pitchFamily="66" charset="0"/>
              </a:rPr>
              <a:t>14.What </a:t>
            </a:r>
            <a:r>
              <a:rPr lang="en-US">
                <a:solidFill>
                  <a:srgbClr val="00B050"/>
                </a:solidFill>
                <a:latin typeface="Comic Sans MS" pitchFamily="66" charset="0"/>
              </a:rPr>
              <a:t>is </a:t>
            </a:r>
            <a:r>
              <a:rPr lang="en-GB">
                <a:solidFill>
                  <a:srgbClr val="00B050"/>
                </a:solidFill>
                <a:latin typeface="Comic Sans MS" pitchFamily="66" charset="0"/>
              </a:rPr>
              <a:t>Wittig </a:t>
            </a:r>
            <a:r>
              <a:rPr lang="en-US">
                <a:solidFill>
                  <a:srgbClr val="00B050"/>
                </a:solidFill>
                <a:latin typeface="Comic Sans MS" pitchFamily="66" charset="0"/>
              </a:rPr>
              <a:t>reaction</a:t>
            </a:r>
            <a:r>
              <a:rPr lang="en-GB">
                <a:solidFill>
                  <a:srgbClr val="00B050"/>
                </a:solidFill>
                <a:latin typeface="Comic Sans MS" pitchFamily="66" charset="0"/>
              </a:rPr>
              <a:t>?</a:t>
            </a:r>
            <a:r>
              <a:rPr lang="en-US">
                <a:solidFill>
                  <a:srgbClr val="00B050"/>
                </a:solidFill>
                <a:latin typeface="Comic Sans MS" pitchFamily="66" charset="0"/>
              </a:rPr>
              <a:t> </a:t>
            </a:r>
            <a:endParaRPr lang="en-US" dirty="0">
              <a:solidFill>
                <a:srgbClr val="00B050"/>
              </a:solidFill>
              <a:latin typeface="Comic Sans MS" pitchFamily="66" charset="0"/>
            </a:endParaRPr>
          </a:p>
        </p:txBody>
      </p:sp>
      <p:sp>
        <p:nvSpPr>
          <p:cNvPr id="5" name="Content Placeholder 4"/>
          <p:cNvSpPr>
            <a:spLocks noGrp="1"/>
          </p:cNvSpPr>
          <p:nvPr>
            <p:ph idx="1"/>
          </p:nvPr>
        </p:nvSpPr>
        <p:spPr/>
        <p:txBody>
          <a:bodyPr>
            <a:normAutofit/>
          </a:bodyPr>
          <a:lstStyle/>
          <a:p>
            <a:r>
              <a:rPr lang="en-US" sz="2400" dirty="0">
                <a:latin typeface="Comic Sans MS" pitchFamily="66" charset="0"/>
              </a:rPr>
              <a:t>The reaction of an </a:t>
            </a:r>
            <a:r>
              <a:rPr lang="en-US" sz="2400" dirty="0" err="1">
                <a:latin typeface="Comic Sans MS" pitchFamily="66" charset="0"/>
              </a:rPr>
              <a:t>aldehyde</a:t>
            </a:r>
            <a:r>
              <a:rPr lang="en-US" sz="2400" dirty="0">
                <a:latin typeface="Comic Sans MS" pitchFamily="66" charset="0"/>
              </a:rPr>
              <a:t> or </a:t>
            </a:r>
            <a:r>
              <a:rPr lang="en-US" sz="2400" dirty="0" err="1">
                <a:latin typeface="Comic Sans MS" pitchFamily="66" charset="0"/>
              </a:rPr>
              <a:t>ketone</a:t>
            </a:r>
            <a:r>
              <a:rPr lang="en-US" sz="2400" dirty="0">
                <a:latin typeface="Comic Sans MS" pitchFamily="66" charset="0"/>
              </a:rPr>
              <a:t> with </a:t>
            </a:r>
            <a:r>
              <a:rPr lang="en-US" sz="2400" dirty="0" err="1">
                <a:latin typeface="Comic Sans MS" pitchFamily="66" charset="0"/>
              </a:rPr>
              <a:t>alkylidine</a:t>
            </a:r>
            <a:r>
              <a:rPr lang="en-US" sz="2400" dirty="0">
                <a:latin typeface="Comic Sans MS" pitchFamily="66" charset="0"/>
              </a:rPr>
              <a:t> </a:t>
            </a:r>
            <a:r>
              <a:rPr lang="en-US" sz="2400" dirty="0" err="1">
                <a:latin typeface="Comic Sans MS" pitchFamily="66" charset="0"/>
              </a:rPr>
              <a:t>triphenylphospharanes</a:t>
            </a:r>
            <a:r>
              <a:rPr lang="en-US" sz="2400" dirty="0">
                <a:latin typeface="Comic Sans MS" pitchFamily="66" charset="0"/>
              </a:rPr>
              <a:t> to form </a:t>
            </a:r>
            <a:r>
              <a:rPr lang="en-US" sz="2400" dirty="0" err="1">
                <a:latin typeface="Comic Sans MS" pitchFamily="66" charset="0"/>
              </a:rPr>
              <a:t>alkene</a:t>
            </a:r>
            <a:r>
              <a:rPr lang="en-US" sz="2400" dirty="0">
                <a:latin typeface="Comic Sans MS" pitchFamily="66" charset="0"/>
              </a:rPr>
              <a:t> </a:t>
            </a:r>
            <a:r>
              <a:rPr lang="en-US" sz="2400">
                <a:latin typeface="Comic Sans MS" pitchFamily="66" charset="0"/>
              </a:rPr>
              <a:t>is </a:t>
            </a:r>
            <a:r>
              <a:rPr lang="en-GB" sz="2400">
                <a:latin typeface="Comic Sans MS" pitchFamily="66" charset="0"/>
              </a:rPr>
              <a:t>known as Wittig </a:t>
            </a:r>
            <a:r>
              <a:rPr lang="en-US" sz="2400">
                <a:latin typeface="Comic Sans MS" pitchFamily="66" charset="0"/>
              </a:rPr>
              <a:t>reaction</a:t>
            </a:r>
            <a:r>
              <a:rPr lang="en-US" sz="2400" dirty="0">
                <a:latin typeface="Comic Sans MS" pitchFamily="66" charset="0"/>
              </a:rPr>
              <a:t>.</a:t>
            </a:r>
          </a:p>
        </p:txBody>
      </p:sp>
      <p:pic>
        <p:nvPicPr>
          <p:cNvPr id="4099" name="Picture 3"/>
          <p:cNvPicPr>
            <a:picLocks noChangeAspect="1" noChangeArrowheads="1"/>
          </p:cNvPicPr>
          <p:nvPr/>
        </p:nvPicPr>
        <p:blipFill>
          <a:blip r:embed="rId2"/>
          <a:srcRect/>
          <a:stretch>
            <a:fillRect/>
          </a:stretch>
        </p:blipFill>
        <p:spPr bwMode="auto">
          <a:xfrm>
            <a:off x="1295400" y="3429000"/>
            <a:ext cx="9753600" cy="1990725"/>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rgbClr val="FF0000"/>
                </a:solidFill>
                <a:latin typeface="Comic Sans MS" pitchFamily="66" charset="0"/>
              </a:rPr>
              <a:t>15 . Give </a:t>
            </a:r>
            <a:r>
              <a:rPr lang="en-US" sz="3600">
                <a:solidFill>
                  <a:srgbClr val="FF0000"/>
                </a:solidFill>
                <a:latin typeface="Comic Sans MS" pitchFamily="66" charset="0"/>
              </a:rPr>
              <a:t>the application </a:t>
            </a:r>
            <a:r>
              <a:rPr lang="en-US" sz="3600" dirty="0">
                <a:solidFill>
                  <a:srgbClr val="FF0000"/>
                </a:solidFill>
                <a:latin typeface="Comic Sans MS" pitchFamily="66" charset="0"/>
              </a:rPr>
              <a:t>of </a:t>
            </a:r>
            <a:r>
              <a:rPr lang="en-US" sz="3600" err="1">
                <a:solidFill>
                  <a:srgbClr val="FF0000"/>
                </a:solidFill>
                <a:latin typeface="Comic Sans MS" pitchFamily="66" charset="0"/>
              </a:rPr>
              <a:t>Stobbe</a:t>
            </a:r>
            <a:r>
              <a:rPr lang="en-US" sz="3600">
                <a:solidFill>
                  <a:srgbClr val="FF0000"/>
                </a:solidFill>
                <a:latin typeface="Comic Sans MS" pitchFamily="66" charset="0"/>
              </a:rPr>
              <a:t> reaction</a:t>
            </a:r>
            <a:r>
              <a:rPr lang="en-GB" sz="3600">
                <a:solidFill>
                  <a:srgbClr val="FF0000"/>
                </a:solidFill>
                <a:latin typeface="Comic Sans MS" pitchFamily="66" charset="0"/>
              </a:rPr>
              <a:t>?</a:t>
            </a:r>
            <a:endParaRPr lang="en-US" sz="3600" dirty="0">
              <a:solidFill>
                <a:srgbClr val="FF0000"/>
              </a:solidFill>
              <a:latin typeface="Comic Sans MS" pitchFamily="66" charset="0"/>
            </a:endParaRPr>
          </a:p>
        </p:txBody>
      </p:sp>
      <p:sp>
        <p:nvSpPr>
          <p:cNvPr id="3" name="Content Placeholder 2"/>
          <p:cNvSpPr>
            <a:spLocks noGrp="1"/>
          </p:cNvSpPr>
          <p:nvPr>
            <p:ph idx="1"/>
          </p:nvPr>
        </p:nvSpPr>
        <p:spPr/>
        <p:txBody>
          <a:bodyPr>
            <a:normAutofit/>
          </a:bodyPr>
          <a:lstStyle/>
          <a:p>
            <a:r>
              <a:rPr lang="en-US" sz="2400" dirty="0" err="1">
                <a:latin typeface="Comic Sans MS" pitchFamily="66" charset="0"/>
              </a:rPr>
              <a:t>Stobbe</a:t>
            </a:r>
            <a:r>
              <a:rPr lang="en-US" sz="2400" dirty="0">
                <a:latin typeface="Comic Sans MS" pitchFamily="66" charset="0"/>
              </a:rPr>
              <a:t>  condensation has been used to prepare a large number of varieties of unsaturated &amp; saturated acids. The condensation has also been useful for the synthesis of many types of </a:t>
            </a:r>
            <a:r>
              <a:rPr lang="en-US" sz="2400" dirty="0" err="1">
                <a:latin typeface="Comic Sans MS" pitchFamily="66" charset="0"/>
              </a:rPr>
              <a:t>policylic</a:t>
            </a:r>
            <a:r>
              <a:rPr lang="en-US" sz="2400" dirty="0">
                <a:latin typeface="Comic Sans MS" pitchFamily="66" charset="0"/>
              </a:rPr>
              <a:t> ring systems.</a:t>
            </a:r>
          </a:p>
        </p:txBody>
      </p:sp>
      <p:pic>
        <p:nvPicPr>
          <p:cNvPr id="3076" name="Picture 4"/>
          <p:cNvPicPr>
            <a:picLocks noChangeAspect="1" noChangeArrowheads="1"/>
          </p:cNvPicPr>
          <p:nvPr/>
        </p:nvPicPr>
        <p:blipFill>
          <a:blip r:embed="rId2"/>
          <a:srcRect/>
          <a:stretch>
            <a:fillRect/>
          </a:stretch>
        </p:blipFill>
        <p:spPr bwMode="auto">
          <a:xfrm>
            <a:off x="990600" y="3847344"/>
            <a:ext cx="10296525" cy="1974811"/>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E47BC06A-9DFA-0E45-A17E-A879A98043BE}"/>
              </a:ext>
            </a:extLst>
          </p:cNvPr>
          <p:cNvSpPr>
            <a:spLocks noGrp="1"/>
          </p:cNvSpPr>
          <p:nvPr>
            <p:ph idx="1"/>
          </p:nvPr>
        </p:nvSpPr>
        <p:spPr>
          <a:xfrm>
            <a:off x="-228600" y="1981200"/>
            <a:ext cx="10058400" cy="3931920"/>
          </a:xfrm>
          <a:scene3d>
            <a:camera prst="perspectiveRelaxedModerately"/>
            <a:lightRig rig="threePt" dir="t"/>
          </a:scene3d>
        </p:spPr>
        <p:txBody>
          <a:bodyPr anchor="ctr">
            <a:noAutofit/>
          </a:bodyPr>
          <a:lstStyle/>
          <a:p>
            <a:pPr lvl="8" algn="ctr"/>
            <a:r>
              <a:rPr lang="en-US" sz="13800" b="1" i="1" dirty="0">
                <a:solidFill>
                  <a:srgbClr val="FF33CC"/>
                </a:solidFill>
                <a:effectLst>
                  <a:outerShdw blurRad="38100" dist="38100" dir="2700000" algn="tl">
                    <a:srgbClr val="000000">
                      <a:alpha val="43137"/>
                    </a:srgbClr>
                  </a:outerShdw>
                </a:effectLst>
                <a:latin typeface="Comic Sans MS" pitchFamily="66" charset="0"/>
              </a:rPr>
              <a:t>Thank you</a:t>
            </a:r>
          </a:p>
        </p:txBody>
      </p:sp>
    </p:spTree>
    <p:extLst>
      <p:ext uri="{BB962C8B-B14F-4D97-AF65-F5344CB8AC3E}">
        <p14:creationId xmlns:p14="http://schemas.microsoft.com/office/powerpoint/2010/main" xmlns="" val="1673589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6547CCD-C8EE-2C4B-BBEE-FC512E5C904F}"/>
              </a:ext>
            </a:extLst>
          </p:cNvPr>
          <p:cNvSpPr>
            <a:spLocks noGrp="1"/>
          </p:cNvSpPr>
          <p:nvPr>
            <p:ph type="title"/>
          </p:nvPr>
        </p:nvSpPr>
        <p:spPr>
          <a:xfrm>
            <a:off x="1268366" y="690021"/>
            <a:ext cx="10058400" cy="1371600"/>
          </a:xfrm>
        </p:spPr>
        <p:txBody>
          <a:bodyPr>
            <a:normAutofit/>
          </a:bodyPr>
          <a:lstStyle/>
          <a:p>
            <a:r>
              <a:rPr lang="en-GB" sz="3600" dirty="0">
                <a:solidFill>
                  <a:srgbClr val="FF0000"/>
                </a:solidFill>
                <a:latin typeface="Comic Sans MS" pitchFamily="66" charset="0"/>
              </a:rPr>
              <a:t>1. EXPLAIN THE </a:t>
            </a:r>
            <a:r>
              <a:rPr lang="en-GB" sz="3600">
                <a:solidFill>
                  <a:srgbClr val="FF0000"/>
                </a:solidFill>
                <a:latin typeface="Comic Sans MS" pitchFamily="66" charset="0"/>
              </a:rPr>
              <a:t>SIMON-SMITH REACTION?</a:t>
            </a:r>
            <a:endParaRPr lang="en-US" sz="3600" dirty="0">
              <a:solidFill>
                <a:srgbClr val="FF0000"/>
              </a:solidFill>
              <a:latin typeface="Comic Sans MS" pitchFamily="66" charset="0"/>
            </a:endParaRPr>
          </a:p>
        </p:txBody>
      </p:sp>
      <p:sp>
        <p:nvSpPr>
          <p:cNvPr id="3" name="Content Placeholder 2">
            <a:extLst>
              <a:ext uri="{FF2B5EF4-FFF2-40B4-BE49-F238E27FC236}">
                <a16:creationId xmlns:a16="http://schemas.microsoft.com/office/drawing/2014/main" xmlns="" id="{16CC4FD1-85FE-774D-A10B-8E40E310F0D1}"/>
              </a:ext>
            </a:extLst>
          </p:cNvPr>
          <p:cNvSpPr>
            <a:spLocks noGrp="1"/>
          </p:cNvSpPr>
          <p:nvPr>
            <p:ph idx="1"/>
          </p:nvPr>
        </p:nvSpPr>
        <p:spPr>
          <a:xfrm>
            <a:off x="1066800" y="2103120"/>
            <a:ext cx="10058400" cy="879396"/>
          </a:xfrm>
        </p:spPr>
        <p:txBody>
          <a:bodyPr>
            <a:noAutofit/>
          </a:bodyPr>
          <a:lstStyle/>
          <a:p>
            <a:r>
              <a:rPr lang="en-GB" sz="2000" b="0" i="0" dirty="0">
                <a:solidFill>
                  <a:srgbClr val="3C4043"/>
                </a:solidFill>
                <a:effectLst/>
                <a:latin typeface="Comic Sans MS" pitchFamily="66" charset="0"/>
              </a:rPr>
              <a:t>The </a:t>
            </a:r>
            <a:r>
              <a:rPr lang="en-GB" sz="2000" b="1" i="0" dirty="0">
                <a:solidFill>
                  <a:srgbClr val="3C4043"/>
                </a:solidFill>
                <a:effectLst/>
                <a:latin typeface="Comic Sans MS" pitchFamily="66" charset="0"/>
              </a:rPr>
              <a:t>Simons</a:t>
            </a:r>
            <a:r>
              <a:rPr lang="en-GB" sz="2000" b="0" i="0" dirty="0">
                <a:solidFill>
                  <a:srgbClr val="3C4043"/>
                </a:solidFill>
                <a:effectLst/>
                <a:latin typeface="Comic Sans MS" pitchFamily="66" charset="0"/>
              </a:rPr>
              <a:t>–</a:t>
            </a:r>
            <a:r>
              <a:rPr lang="en-GB" sz="2000" b="1" i="0" dirty="0">
                <a:solidFill>
                  <a:srgbClr val="3C4043"/>
                </a:solidFill>
                <a:effectLst/>
                <a:latin typeface="Comic Sans MS" pitchFamily="66" charset="0"/>
              </a:rPr>
              <a:t>Smith reaction</a:t>
            </a:r>
            <a:r>
              <a:rPr lang="en-GB" sz="2000" b="0" i="0" dirty="0">
                <a:solidFill>
                  <a:srgbClr val="3C4043"/>
                </a:solidFill>
                <a:effectLst/>
                <a:latin typeface="Comic Sans MS" pitchFamily="66" charset="0"/>
              </a:rPr>
              <a:t> is an organic </a:t>
            </a:r>
            <a:r>
              <a:rPr lang="en-GB" sz="2000" b="0" i="0" dirty="0" err="1">
                <a:solidFill>
                  <a:srgbClr val="3C4043"/>
                </a:solidFill>
                <a:effectLst/>
                <a:latin typeface="Comic Sans MS" pitchFamily="66" charset="0"/>
              </a:rPr>
              <a:t>cheletropic</a:t>
            </a:r>
            <a:r>
              <a:rPr lang="en-GB" sz="2000" b="0" i="0" dirty="0">
                <a:solidFill>
                  <a:srgbClr val="3C4043"/>
                </a:solidFill>
                <a:effectLst/>
                <a:latin typeface="Comic Sans MS" pitchFamily="66" charset="0"/>
              </a:rPr>
              <a:t> </a:t>
            </a:r>
            <a:r>
              <a:rPr lang="en-GB" sz="2000" b="1" i="0" dirty="0">
                <a:solidFill>
                  <a:srgbClr val="3C4043"/>
                </a:solidFill>
                <a:effectLst/>
                <a:latin typeface="Comic Sans MS" pitchFamily="66" charset="0"/>
              </a:rPr>
              <a:t>reaction</a:t>
            </a:r>
            <a:r>
              <a:rPr lang="en-GB" sz="2000" b="0" i="0" dirty="0">
                <a:solidFill>
                  <a:srgbClr val="3C4043"/>
                </a:solidFill>
                <a:effectLst/>
                <a:latin typeface="Comic Sans MS" pitchFamily="66" charset="0"/>
              </a:rPr>
              <a:t> involving an </a:t>
            </a:r>
            <a:r>
              <a:rPr lang="en-GB" sz="2000" b="0" i="0" dirty="0" err="1">
                <a:solidFill>
                  <a:srgbClr val="3C4043"/>
                </a:solidFill>
                <a:effectLst/>
                <a:latin typeface="Comic Sans MS" pitchFamily="66" charset="0"/>
              </a:rPr>
              <a:t>organozinc</a:t>
            </a:r>
            <a:r>
              <a:rPr lang="en-GB" sz="2000" b="0" i="0" dirty="0">
                <a:solidFill>
                  <a:srgbClr val="3C4043"/>
                </a:solidFill>
                <a:effectLst/>
                <a:latin typeface="Comic Sans MS" pitchFamily="66" charset="0"/>
              </a:rPr>
              <a:t> </a:t>
            </a:r>
            <a:r>
              <a:rPr lang="en-GB" sz="2000" b="0" i="0" dirty="0" err="1">
                <a:solidFill>
                  <a:srgbClr val="3C4043"/>
                </a:solidFill>
                <a:effectLst/>
                <a:latin typeface="Comic Sans MS" pitchFamily="66" charset="0"/>
              </a:rPr>
              <a:t>carbenoid</a:t>
            </a:r>
            <a:r>
              <a:rPr lang="en-GB" sz="2000" b="0" i="0" dirty="0">
                <a:solidFill>
                  <a:srgbClr val="3C4043"/>
                </a:solidFill>
                <a:effectLst/>
                <a:latin typeface="Comic Sans MS" pitchFamily="66" charset="0"/>
              </a:rPr>
              <a:t> that </a:t>
            </a:r>
            <a:r>
              <a:rPr lang="en-GB" sz="2000" b="1" i="0" dirty="0">
                <a:solidFill>
                  <a:srgbClr val="3C4043"/>
                </a:solidFill>
                <a:effectLst/>
                <a:latin typeface="Comic Sans MS" pitchFamily="66" charset="0"/>
              </a:rPr>
              <a:t>reacts</a:t>
            </a:r>
            <a:r>
              <a:rPr lang="en-GB" sz="2000" b="0" i="0" dirty="0">
                <a:solidFill>
                  <a:srgbClr val="3C4043"/>
                </a:solidFill>
                <a:effectLst/>
                <a:latin typeface="Comic Sans MS" pitchFamily="66" charset="0"/>
              </a:rPr>
              <a:t> with an </a:t>
            </a:r>
            <a:r>
              <a:rPr lang="en-GB" sz="2000" b="0" i="0" dirty="0" err="1">
                <a:solidFill>
                  <a:srgbClr val="3C4043"/>
                </a:solidFill>
                <a:effectLst/>
                <a:latin typeface="Comic Sans MS" pitchFamily="66" charset="0"/>
              </a:rPr>
              <a:t>alkene</a:t>
            </a:r>
            <a:r>
              <a:rPr lang="en-GB" sz="2000" b="0" i="0" dirty="0">
                <a:solidFill>
                  <a:srgbClr val="3C4043"/>
                </a:solidFill>
                <a:effectLst/>
                <a:latin typeface="Comic Sans MS" pitchFamily="66" charset="0"/>
              </a:rPr>
              <a:t> (or </a:t>
            </a:r>
            <a:r>
              <a:rPr lang="en-GB" sz="2000" b="0" i="0" dirty="0" err="1">
                <a:solidFill>
                  <a:srgbClr val="3C4043"/>
                </a:solidFill>
                <a:effectLst/>
                <a:latin typeface="Comic Sans MS" pitchFamily="66" charset="0"/>
              </a:rPr>
              <a:t>alkyne</a:t>
            </a:r>
            <a:r>
              <a:rPr lang="en-GB" sz="2000" b="0" i="0" dirty="0">
                <a:solidFill>
                  <a:srgbClr val="3C4043"/>
                </a:solidFill>
                <a:effectLst/>
                <a:latin typeface="Comic Sans MS" pitchFamily="66" charset="0"/>
              </a:rPr>
              <a:t>) to form a </a:t>
            </a:r>
            <a:r>
              <a:rPr lang="en-GB" sz="2000" b="0" i="0" dirty="0" err="1">
                <a:solidFill>
                  <a:srgbClr val="3C4043"/>
                </a:solidFill>
                <a:effectLst/>
                <a:latin typeface="Comic Sans MS" pitchFamily="66" charset="0"/>
              </a:rPr>
              <a:t>cyclopropane</a:t>
            </a:r>
            <a:endParaRPr lang="en-US" sz="2000" dirty="0">
              <a:latin typeface="Comic Sans MS" pitchFamily="66" charset="0"/>
            </a:endParaRPr>
          </a:p>
        </p:txBody>
      </p:sp>
      <p:pic>
        <p:nvPicPr>
          <p:cNvPr id="5" name="Picture 5">
            <a:extLst>
              <a:ext uri="{FF2B5EF4-FFF2-40B4-BE49-F238E27FC236}">
                <a16:creationId xmlns:a16="http://schemas.microsoft.com/office/drawing/2014/main" xmlns="" id="{E0C35AC8-AD97-834B-B9F6-F701692680D4}"/>
              </a:ext>
            </a:extLst>
          </p:cNvPr>
          <p:cNvPicPr>
            <a:picLocks noChangeAspect="1"/>
          </p:cNvPicPr>
          <p:nvPr/>
        </p:nvPicPr>
        <p:blipFill>
          <a:blip r:embed="rId2"/>
          <a:stretch>
            <a:fillRect/>
          </a:stretch>
        </p:blipFill>
        <p:spPr>
          <a:xfrm>
            <a:off x="3245645" y="3695312"/>
            <a:ext cx="5308996" cy="2255701"/>
          </a:xfrm>
          <a:prstGeom prst="rect">
            <a:avLst/>
          </a:prstGeom>
        </p:spPr>
      </p:pic>
    </p:spTree>
    <p:extLst>
      <p:ext uri="{BB962C8B-B14F-4D97-AF65-F5344CB8AC3E}">
        <p14:creationId xmlns:p14="http://schemas.microsoft.com/office/powerpoint/2010/main" xmlns="" val="65295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6BD1F8-EA22-EC42-BAEE-A5F768AE25F5}"/>
              </a:ext>
            </a:extLst>
          </p:cNvPr>
          <p:cNvSpPr>
            <a:spLocks noGrp="1"/>
          </p:cNvSpPr>
          <p:nvPr>
            <p:ph type="title"/>
          </p:nvPr>
        </p:nvSpPr>
        <p:spPr/>
        <p:txBody>
          <a:bodyPr>
            <a:normAutofit/>
          </a:bodyPr>
          <a:lstStyle/>
          <a:p>
            <a:r>
              <a:rPr lang="en-GB" sz="4000" dirty="0">
                <a:solidFill>
                  <a:srgbClr val="FF0000"/>
                </a:solidFill>
                <a:latin typeface="Comic Sans MS" pitchFamily="66" charset="0"/>
              </a:rPr>
              <a:t>2 . What is </a:t>
            </a:r>
            <a:r>
              <a:rPr lang="en-GB" sz="4000" err="1">
                <a:solidFill>
                  <a:srgbClr val="FF0000"/>
                </a:solidFill>
                <a:latin typeface="Comic Sans MS" pitchFamily="66" charset="0"/>
              </a:rPr>
              <a:t>Mannich</a:t>
            </a:r>
            <a:r>
              <a:rPr lang="en-GB" sz="4000">
                <a:solidFill>
                  <a:srgbClr val="FF0000"/>
                </a:solidFill>
                <a:latin typeface="Comic Sans MS" pitchFamily="66" charset="0"/>
              </a:rPr>
              <a:t> Reaction?</a:t>
            </a:r>
            <a:endParaRPr lang="en-US" sz="4000" dirty="0">
              <a:solidFill>
                <a:srgbClr val="FF0000"/>
              </a:solidFill>
              <a:latin typeface="Comic Sans MS" pitchFamily="66" charset="0"/>
            </a:endParaRPr>
          </a:p>
        </p:txBody>
      </p:sp>
      <p:sp>
        <p:nvSpPr>
          <p:cNvPr id="3" name="Content Placeholder 2">
            <a:extLst>
              <a:ext uri="{FF2B5EF4-FFF2-40B4-BE49-F238E27FC236}">
                <a16:creationId xmlns:a16="http://schemas.microsoft.com/office/drawing/2014/main" xmlns="" id="{224D56BC-FC4F-6A41-875F-EA127E9314C9}"/>
              </a:ext>
            </a:extLst>
          </p:cNvPr>
          <p:cNvSpPr>
            <a:spLocks noGrp="1"/>
          </p:cNvSpPr>
          <p:nvPr>
            <p:ph idx="1"/>
          </p:nvPr>
        </p:nvSpPr>
        <p:spPr>
          <a:xfrm>
            <a:off x="745332" y="1960617"/>
            <a:ext cx="10058400" cy="1093708"/>
          </a:xfrm>
        </p:spPr>
        <p:txBody>
          <a:bodyPr>
            <a:noAutofit/>
          </a:bodyPr>
          <a:lstStyle/>
          <a:p>
            <a:r>
              <a:rPr lang="en-GB" sz="2000" b="0" i="0">
                <a:solidFill>
                  <a:schemeClr val="accent1">
                    <a:lumMod val="50000"/>
                  </a:schemeClr>
                </a:solidFill>
                <a:effectLst/>
                <a:latin typeface="Comic Sans MS" pitchFamily="66" charset="0"/>
              </a:rPr>
              <a:t>The </a:t>
            </a:r>
            <a:r>
              <a:rPr lang="en-GB" sz="2000" b="1" i="0">
                <a:solidFill>
                  <a:schemeClr val="accent1">
                    <a:lumMod val="50000"/>
                  </a:schemeClr>
                </a:solidFill>
                <a:effectLst/>
                <a:latin typeface="Comic Sans MS" pitchFamily="66" charset="0"/>
              </a:rPr>
              <a:t>Mannich reaction</a:t>
            </a:r>
            <a:r>
              <a:rPr lang="en-GB" sz="2000" b="0" i="0">
                <a:solidFill>
                  <a:schemeClr val="accent1">
                    <a:lumMod val="50000"/>
                  </a:schemeClr>
                </a:solidFill>
                <a:effectLst/>
                <a:latin typeface="Comic Sans MS" pitchFamily="66" charset="0"/>
              </a:rPr>
              <a:t> is an organic </a:t>
            </a:r>
            <a:r>
              <a:rPr lang="en-GB" sz="2000" b="1" i="0">
                <a:solidFill>
                  <a:schemeClr val="accent1">
                    <a:lumMod val="50000"/>
                  </a:schemeClr>
                </a:solidFill>
                <a:effectLst/>
                <a:latin typeface="Comic Sans MS" pitchFamily="66" charset="0"/>
              </a:rPr>
              <a:t>reaction</a:t>
            </a:r>
            <a:r>
              <a:rPr lang="en-GB" sz="2000">
                <a:solidFill>
                  <a:schemeClr val="accent1">
                    <a:lumMod val="50000"/>
                  </a:schemeClr>
                </a:solidFill>
                <a:latin typeface="Comic Sans MS" pitchFamily="66" charset="0"/>
              </a:rPr>
              <a:t> of an active methylene compound with formaldehyde and an amine to form a beta-aminocarbonyl compound (Mannich base) is known as Mannich reaction. </a:t>
            </a:r>
            <a:endParaRPr lang="en-US" sz="2000" dirty="0">
              <a:solidFill>
                <a:schemeClr val="accent1">
                  <a:lumMod val="50000"/>
                </a:schemeClr>
              </a:solidFill>
              <a:latin typeface="Comic Sans MS" pitchFamily="66" charset="0"/>
            </a:endParaRPr>
          </a:p>
        </p:txBody>
      </p:sp>
      <p:pic>
        <p:nvPicPr>
          <p:cNvPr id="4" name="Picture 4">
            <a:extLst>
              <a:ext uri="{FF2B5EF4-FFF2-40B4-BE49-F238E27FC236}">
                <a16:creationId xmlns:a16="http://schemas.microsoft.com/office/drawing/2014/main" xmlns="" id="{67E7759C-FA30-4549-813A-E6A521A1B6E6}"/>
              </a:ext>
            </a:extLst>
          </p:cNvPr>
          <p:cNvPicPr>
            <a:picLocks noChangeAspect="1"/>
          </p:cNvPicPr>
          <p:nvPr/>
        </p:nvPicPr>
        <p:blipFill>
          <a:blip r:embed="rId2"/>
          <a:stretch>
            <a:fillRect/>
          </a:stretch>
        </p:blipFill>
        <p:spPr>
          <a:xfrm>
            <a:off x="2917032" y="3554014"/>
            <a:ext cx="5715000" cy="2566987"/>
          </a:xfrm>
          <a:prstGeom prst="rect">
            <a:avLst/>
          </a:prstGeom>
        </p:spPr>
      </p:pic>
    </p:spTree>
    <p:extLst>
      <p:ext uri="{BB962C8B-B14F-4D97-AF65-F5344CB8AC3E}">
        <p14:creationId xmlns:p14="http://schemas.microsoft.com/office/powerpoint/2010/main" xmlns="" val="1606842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BAB3C8-76CC-4843-B952-D632F4DD93F3}"/>
              </a:ext>
            </a:extLst>
          </p:cNvPr>
          <p:cNvSpPr>
            <a:spLocks noGrp="1"/>
          </p:cNvSpPr>
          <p:nvPr>
            <p:ph type="title"/>
          </p:nvPr>
        </p:nvSpPr>
        <p:spPr>
          <a:xfrm>
            <a:off x="1066800" y="642594"/>
            <a:ext cx="10058400" cy="875453"/>
          </a:xfrm>
        </p:spPr>
        <p:txBody>
          <a:bodyPr>
            <a:normAutofit/>
          </a:bodyPr>
          <a:lstStyle/>
          <a:p>
            <a:r>
              <a:rPr lang="en-GB" sz="4000" dirty="0">
                <a:solidFill>
                  <a:schemeClr val="tx1"/>
                </a:solidFill>
                <a:latin typeface="Comic Sans MS" pitchFamily="66" charset="0"/>
              </a:rPr>
              <a:t>3.What </a:t>
            </a:r>
            <a:r>
              <a:rPr lang="en-GB" sz="4000">
                <a:solidFill>
                  <a:schemeClr val="tx1"/>
                </a:solidFill>
                <a:latin typeface="Comic Sans MS" pitchFamily="66" charset="0"/>
              </a:rPr>
              <a:t>is Wittg Horner reaction?</a:t>
            </a:r>
            <a:endParaRPr lang="en-US" sz="4000" dirty="0">
              <a:solidFill>
                <a:schemeClr val="tx1"/>
              </a:solidFill>
              <a:latin typeface="Comic Sans MS" pitchFamily="66" charset="0"/>
            </a:endParaRPr>
          </a:p>
        </p:txBody>
      </p:sp>
      <p:sp>
        <p:nvSpPr>
          <p:cNvPr id="3" name="Content Placeholder 2">
            <a:extLst>
              <a:ext uri="{FF2B5EF4-FFF2-40B4-BE49-F238E27FC236}">
                <a16:creationId xmlns:a16="http://schemas.microsoft.com/office/drawing/2014/main" xmlns="" id="{76B6BE93-4844-4A4E-B15C-EDCD187A40C7}"/>
              </a:ext>
            </a:extLst>
          </p:cNvPr>
          <p:cNvSpPr>
            <a:spLocks noGrp="1"/>
          </p:cNvSpPr>
          <p:nvPr>
            <p:ph idx="1"/>
          </p:nvPr>
        </p:nvSpPr>
        <p:spPr>
          <a:xfrm>
            <a:off x="906066" y="1871319"/>
            <a:ext cx="10058400" cy="1164775"/>
          </a:xfrm>
        </p:spPr>
        <p:txBody>
          <a:bodyPr>
            <a:normAutofit/>
          </a:bodyPr>
          <a:lstStyle/>
          <a:p>
            <a:r>
              <a:rPr lang="en-GB" sz="2000" b="0" i="0">
                <a:solidFill>
                  <a:srgbClr val="202122"/>
                </a:solidFill>
                <a:effectLst/>
                <a:latin typeface="Comic Sans MS" pitchFamily="66" charset="0"/>
              </a:rPr>
              <a:t>Wittig reaction is carried out by using phosponates, the method is called as Wittig Horner reaction.  </a:t>
            </a:r>
            <a:endParaRPr lang="en-US" sz="2000" dirty="0">
              <a:latin typeface="Comic Sans MS" pitchFamily="66" charset="0"/>
            </a:endParaRPr>
          </a:p>
        </p:txBody>
      </p:sp>
      <p:pic>
        <p:nvPicPr>
          <p:cNvPr id="4" name="Picture 4">
            <a:extLst>
              <a:ext uri="{FF2B5EF4-FFF2-40B4-BE49-F238E27FC236}">
                <a16:creationId xmlns:a16="http://schemas.microsoft.com/office/drawing/2014/main" xmlns="" id="{CCA6F22B-962E-A244-A15E-555DDA1877BA}"/>
              </a:ext>
            </a:extLst>
          </p:cNvPr>
          <p:cNvPicPr>
            <a:picLocks noChangeAspect="1"/>
          </p:cNvPicPr>
          <p:nvPr/>
        </p:nvPicPr>
        <p:blipFill>
          <a:blip r:embed="rId2"/>
          <a:stretch>
            <a:fillRect/>
          </a:stretch>
        </p:blipFill>
        <p:spPr>
          <a:xfrm>
            <a:off x="2710074" y="2967037"/>
            <a:ext cx="6771851" cy="1876770"/>
          </a:xfrm>
          <a:prstGeom prst="rect">
            <a:avLst/>
          </a:prstGeom>
        </p:spPr>
      </p:pic>
    </p:spTree>
    <p:extLst>
      <p:ext uri="{BB962C8B-B14F-4D97-AF65-F5344CB8AC3E}">
        <p14:creationId xmlns:p14="http://schemas.microsoft.com/office/powerpoint/2010/main" xmlns="" val="437145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FCD370-07FD-A240-A9B1-4305CDAF76E1}"/>
              </a:ext>
            </a:extLst>
          </p:cNvPr>
          <p:cNvSpPr>
            <a:spLocks noGrp="1"/>
          </p:cNvSpPr>
          <p:nvPr>
            <p:ph type="title"/>
          </p:nvPr>
        </p:nvSpPr>
        <p:spPr/>
        <p:txBody>
          <a:bodyPr>
            <a:normAutofit/>
          </a:bodyPr>
          <a:lstStyle/>
          <a:p>
            <a:r>
              <a:rPr lang="en-GB" sz="4400" dirty="0">
                <a:solidFill>
                  <a:srgbClr val="7030A0"/>
                </a:solidFill>
                <a:latin typeface="Comic Sans MS" pitchFamily="66" charset="0"/>
              </a:rPr>
              <a:t>4. Define </a:t>
            </a:r>
            <a:r>
              <a:rPr lang="en-GB" sz="4400" err="1">
                <a:solidFill>
                  <a:srgbClr val="7030A0"/>
                </a:solidFill>
                <a:latin typeface="Comic Sans MS" pitchFamily="66" charset="0"/>
              </a:rPr>
              <a:t>Stobbe</a:t>
            </a:r>
            <a:r>
              <a:rPr lang="en-GB" sz="4400">
                <a:solidFill>
                  <a:srgbClr val="7030A0"/>
                </a:solidFill>
                <a:latin typeface="Comic Sans MS" pitchFamily="66" charset="0"/>
              </a:rPr>
              <a:t> Reaction?</a:t>
            </a:r>
            <a:endParaRPr lang="en-US" sz="4400" dirty="0">
              <a:solidFill>
                <a:srgbClr val="7030A0"/>
              </a:solidFill>
              <a:latin typeface="Comic Sans MS" pitchFamily="66" charset="0"/>
            </a:endParaRPr>
          </a:p>
        </p:txBody>
      </p:sp>
      <p:sp>
        <p:nvSpPr>
          <p:cNvPr id="3" name="Content Placeholder 2">
            <a:extLst>
              <a:ext uri="{FF2B5EF4-FFF2-40B4-BE49-F238E27FC236}">
                <a16:creationId xmlns:a16="http://schemas.microsoft.com/office/drawing/2014/main" xmlns="" id="{7015B966-E5FC-AE45-A1E6-E916BC431EDB}"/>
              </a:ext>
            </a:extLst>
          </p:cNvPr>
          <p:cNvSpPr>
            <a:spLocks noGrp="1"/>
          </p:cNvSpPr>
          <p:nvPr>
            <p:ph idx="1"/>
          </p:nvPr>
        </p:nvSpPr>
        <p:spPr/>
        <p:txBody>
          <a:bodyPr>
            <a:normAutofit/>
          </a:bodyPr>
          <a:lstStyle/>
          <a:p>
            <a:r>
              <a:rPr lang="en-GB" sz="3600">
                <a:solidFill>
                  <a:schemeClr val="tx2">
                    <a:lumMod val="50000"/>
                  </a:schemeClr>
                </a:solidFill>
                <a:latin typeface="Comic Sans MS" pitchFamily="66" charset="0"/>
                <a:cs typeface="Times New Roman" panose="02020603050405020304" pitchFamily="18" charset="0"/>
              </a:rPr>
              <a:t>Dimethyl</a:t>
            </a:r>
            <a:r>
              <a:rPr lang="en-US" sz="3600">
                <a:solidFill>
                  <a:schemeClr val="tx2">
                    <a:lumMod val="50000"/>
                  </a:schemeClr>
                </a:solidFill>
                <a:latin typeface="Comic Sans MS" pitchFamily="66" charset="0"/>
                <a:cs typeface="Times New Roman" panose="02020603050405020304" pitchFamily="18" charset="0"/>
              </a:rPr>
              <a:t> </a:t>
            </a:r>
            <a:r>
              <a:rPr lang="en-GB" sz="3600">
                <a:solidFill>
                  <a:schemeClr val="tx2">
                    <a:lumMod val="50000"/>
                  </a:schemeClr>
                </a:solidFill>
                <a:latin typeface="Comic Sans MS" pitchFamily="66" charset="0"/>
                <a:cs typeface="Times New Roman" panose="02020603050405020304" pitchFamily="18" charset="0"/>
              </a:rPr>
              <a:t>succinate</a:t>
            </a:r>
            <a:r>
              <a:rPr lang="en-US" sz="3600">
                <a:solidFill>
                  <a:schemeClr val="tx2">
                    <a:lumMod val="50000"/>
                  </a:schemeClr>
                </a:solidFill>
                <a:latin typeface="Comic Sans MS" pitchFamily="66" charset="0"/>
                <a:cs typeface="Times New Roman" panose="02020603050405020304" pitchFamily="18" charset="0"/>
              </a:rPr>
              <a:t> </a:t>
            </a:r>
            <a:r>
              <a:rPr lang="en-US" sz="3600" dirty="0">
                <a:solidFill>
                  <a:schemeClr val="tx2">
                    <a:lumMod val="50000"/>
                  </a:schemeClr>
                </a:solidFill>
                <a:latin typeface="Comic Sans MS" pitchFamily="66" charset="0"/>
                <a:cs typeface="Times New Roman" panose="02020603050405020304" pitchFamily="18" charset="0"/>
              </a:rPr>
              <a:t>and it's </a:t>
            </a:r>
            <a:r>
              <a:rPr lang="en-US" sz="3600">
                <a:solidFill>
                  <a:schemeClr val="tx2">
                    <a:lumMod val="50000"/>
                  </a:schemeClr>
                </a:solidFill>
                <a:latin typeface="Comic Sans MS" pitchFamily="66" charset="0"/>
                <a:cs typeface="Times New Roman" panose="02020603050405020304" pitchFamily="18" charset="0"/>
              </a:rPr>
              <a:t>derivatives </a:t>
            </a:r>
            <a:r>
              <a:rPr lang="en-GB" sz="3600">
                <a:solidFill>
                  <a:schemeClr val="tx2">
                    <a:lumMod val="50000"/>
                  </a:schemeClr>
                </a:solidFill>
                <a:latin typeface="Comic Sans MS" pitchFamily="66" charset="0"/>
                <a:cs typeface="Times New Roman" panose="02020603050405020304" pitchFamily="18" charset="0"/>
              </a:rPr>
              <a:t>condense</a:t>
            </a:r>
            <a:r>
              <a:rPr lang="en-US" sz="3600">
                <a:solidFill>
                  <a:schemeClr val="tx2">
                    <a:lumMod val="50000"/>
                  </a:schemeClr>
                </a:solidFill>
                <a:latin typeface="Comic Sans MS" pitchFamily="66" charset="0"/>
                <a:cs typeface="Times New Roman" panose="02020603050405020304" pitchFamily="18" charset="0"/>
              </a:rPr>
              <a:t> with </a:t>
            </a:r>
            <a:r>
              <a:rPr lang="en-GB" sz="3600">
                <a:solidFill>
                  <a:schemeClr val="tx2">
                    <a:lumMod val="50000"/>
                  </a:schemeClr>
                </a:solidFill>
                <a:latin typeface="Comic Sans MS" pitchFamily="66" charset="0"/>
                <a:cs typeface="Times New Roman" panose="02020603050405020304" pitchFamily="18" charset="0"/>
              </a:rPr>
              <a:t> aldehydes and </a:t>
            </a:r>
            <a:r>
              <a:rPr lang="en-US" sz="3600">
                <a:solidFill>
                  <a:schemeClr val="tx2">
                    <a:lumMod val="50000"/>
                  </a:schemeClr>
                </a:solidFill>
                <a:latin typeface="Comic Sans MS" pitchFamily="66" charset="0"/>
                <a:cs typeface="Times New Roman" panose="02020603050405020304" pitchFamily="18" charset="0"/>
              </a:rPr>
              <a:t>ketones </a:t>
            </a:r>
            <a:r>
              <a:rPr lang="en-US" sz="3600" dirty="0">
                <a:solidFill>
                  <a:schemeClr val="tx2">
                    <a:lumMod val="50000"/>
                  </a:schemeClr>
                </a:solidFill>
                <a:latin typeface="Comic Sans MS" pitchFamily="66" charset="0"/>
                <a:cs typeface="Times New Roman" panose="02020603050405020304" pitchFamily="18" charset="0"/>
              </a:rPr>
              <a:t>in the presence of bases such as </a:t>
            </a:r>
            <a:r>
              <a:rPr lang="en-US" sz="3600" dirty="0" err="1">
                <a:solidFill>
                  <a:schemeClr val="tx2">
                    <a:lumMod val="50000"/>
                  </a:schemeClr>
                </a:solidFill>
                <a:latin typeface="Comic Sans MS" pitchFamily="66" charset="0"/>
                <a:cs typeface="Times New Roman" panose="02020603050405020304" pitchFamily="18" charset="0"/>
              </a:rPr>
              <a:t>NaOet,</a:t>
            </a:r>
            <a:r>
              <a:rPr lang="en-US" sz="3600" err="1">
                <a:solidFill>
                  <a:schemeClr val="tx2">
                    <a:lumMod val="50000"/>
                  </a:schemeClr>
                </a:solidFill>
                <a:latin typeface="Comic Sans MS" pitchFamily="66" charset="0"/>
                <a:cs typeface="Times New Roman" panose="02020603050405020304" pitchFamily="18" charset="0"/>
              </a:rPr>
              <a:t>NaH</a:t>
            </a:r>
            <a:r>
              <a:rPr lang="en-US" sz="3600">
                <a:solidFill>
                  <a:schemeClr val="tx2">
                    <a:lumMod val="50000"/>
                  </a:schemeClr>
                </a:solidFill>
                <a:latin typeface="Comic Sans MS" pitchFamily="66" charset="0"/>
                <a:cs typeface="Times New Roman" panose="02020603050405020304" pitchFamily="18" charset="0"/>
              </a:rPr>
              <a:t> etc</a:t>
            </a:r>
            <a:r>
              <a:rPr lang="en-GB" sz="3600">
                <a:solidFill>
                  <a:schemeClr val="tx2">
                    <a:lumMod val="50000"/>
                  </a:schemeClr>
                </a:solidFill>
                <a:latin typeface="Comic Sans MS" pitchFamily="66" charset="0"/>
                <a:cs typeface="Times New Roman" panose="02020603050405020304" pitchFamily="18" charset="0"/>
              </a:rPr>
              <a:t>,</a:t>
            </a:r>
            <a:r>
              <a:rPr lang="en-US" sz="3600">
                <a:solidFill>
                  <a:schemeClr val="tx2">
                    <a:lumMod val="50000"/>
                  </a:schemeClr>
                </a:solidFill>
                <a:latin typeface="Comic Sans MS" pitchFamily="66" charset="0"/>
                <a:cs typeface="Times New Roman" panose="02020603050405020304" pitchFamily="18" charset="0"/>
              </a:rPr>
              <a:t> </a:t>
            </a:r>
            <a:r>
              <a:rPr lang="en-GB" sz="3600" dirty="0">
                <a:solidFill>
                  <a:schemeClr val="tx2">
                    <a:lumMod val="50000"/>
                  </a:schemeClr>
                </a:solidFill>
                <a:latin typeface="Comic Sans MS" pitchFamily="66" charset="0"/>
                <a:cs typeface="Times New Roman" panose="02020603050405020304" pitchFamily="18" charset="0"/>
              </a:rPr>
              <a:t>t</a:t>
            </a:r>
            <a:r>
              <a:rPr lang="en-US" sz="3600">
                <a:solidFill>
                  <a:schemeClr val="tx2">
                    <a:lumMod val="50000"/>
                  </a:schemeClr>
                </a:solidFill>
                <a:latin typeface="Comic Sans MS" pitchFamily="66" charset="0"/>
                <a:cs typeface="Times New Roman" panose="02020603050405020304" pitchFamily="18" charset="0"/>
              </a:rPr>
              <a:t>o </a:t>
            </a:r>
            <a:r>
              <a:rPr lang="en-US" sz="3600" dirty="0">
                <a:solidFill>
                  <a:schemeClr val="tx2">
                    <a:lumMod val="50000"/>
                  </a:schemeClr>
                </a:solidFill>
                <a:latin typeface="Comic Sans MS" pitchFamily="66" charset="0"/>
                <a:cs typeface="Times New Roman" panose="02020603050405020304" pitchFamily="18" charset="0"/>
              </a:rPr>
              <a:t>give olefins or </a:t>
            </a:r>
            <a:r>
              <a:rPr lang="en-GB" sz="3600" dirty="0">
                <a:solidFill>
                  <a:schemeClr val="tx2">
                    <a:lumMod val="50000"/>
                  </a:schemeClr>
                </a:solidFill>
                <a:latin typeface="Comic Sans MS" pitchFamily="66" charset="0"/>
                <a:cs typeface="Times New Roman" panose="02020603050405020304" pitchFamily="18" charset="0"/>
              </a:rPr>
              <a:t>lactones or </a:t>
            </a:r>
            <a:r>
              <a:rPr lang="en-US" sz="3600" err="1">
                <a:solidFill>
                  <a:schemeClr val="tx2">
                    <a:lumMod val="50000"/>
                  </a:schemeClr>
                </a:solidFill>
                <a:latin typeface="Comic Sans MS" pitchFamily="66" charset="0"/>
                <a:cs typeface="Times New Roman" panose="02020603050405020304" pitchFamily="18" charset="0"/>
              </a:rPr>
              <a:t>unstaturated</a:t>
            </a:r>
            <a:r>
              <a:rPr lang="en-US" sz="3600">
                <a:solidFill>
                  <a:schemeClr val="tx2">
                    <a:lumMod val="50000"/>
                  </a:schemeClr>
                </a:solidFill>
                <a:latin typeface="Comic Sans MS" pitchFamily="66" charset="0"/>
                <a:cs typeface="Times New Roman" panose="02020603050405020304" pitchFamily="18" charset="0"/>
              </a:rPr>
              <a:t> </a:t>
            </a:r>
            <a:r>
              <a:rPr lang="en-GB" sz="3600">
                <a:solidFill>
                  <a:schemeClr val="tx2">
                    <a:lumMod val="50000"/>
                  </a:schemeClr>
                </a:solidFill>
                <a:latin typeface="Comic Sans MS" pitchFamily="66" charset="0"/>
                <a:cs typeface="Times New Roman" panose="02020603050405020304" pitchFamily="18" charset="0"/>
              </a:rPr>
              <a:t>half esters. </a:t>
            </a:r>
            <a:endParaRPr lang="en-US" sz="3600" dirty="0">
              <a:solidFill>
                <a:schemeClr val="tx2">
                  <a:lumMod val="50000"/>
                </a:schemeClr>
              </a:solidFill>
              <a:latin typeface="Comic Sans MS" pitchFamily="66" charset="0"/>
              <a:cs typeface="Times New Roman" panose="02020603050405020304" pitchFamily="18" charset="0"/>
            </a:endParaRPr>
          </a:p>
        </p:txBody>
      </p:sp>
    </p:spTree>
    <p:extLst>
      <p:ext uri="{BB962C8B-B14F-4D97-AF65-F5344CB8AC3E}">
        <p14:creationId xmlns:p14="http://schemas.microsoft.com/office/powerpoint/2010/main" xmlns="" val="3143041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25922C1-AE94-3940-8885-627AFB53D200}"/>
              </a:ext>
            </a:extLst>
          </p:cNvPr>
          <p:cNvSpPr>
            <a:spLocks noGrp="1"/>
          </p:cNvSpPr>
          <p:nvPr>
            <p:ph type="title"/>
          </p:nvPr>
        </p:nvSpPr>
        <p:spPr/>
        <p:txBody>
          <a:bodyPr>
            <a:normAutofit/>
          </a:bodyPr>
          <a:lstStyle/>
          <a:p>
            <a:r>
              <a:rPr lang="en-GB" sz="3600" dirty="0">
                <a:solidFill>
                  <a:srgbClr val="C00000"/>
                </a:solidFill>
                <a:latin typeface="Comic Sans MS" pitchFamily="66" charset="0"/>
              </a:rPr>
              <a:t>5. What are </a:t>
            </a:r>
            <a:r>
              <a:rPr lang="en-GB" sz="3600" dirty="0" err="1">
                <a:solidFill>
                  <a:srgbClr val="C00000"/>
                </a:solidFill>
                <a:latin typeface="Comic Sans MS" pitchFamily="66" charset="0"/>
              </a:rPr>
              <a:t>Glycidic</a:t>
            </a:r>
            <a:r>
              <a:rPr lang="en-GB" sz="3600" dirty="0">
                <a:solidFill>
                  <a:srgbClr val="C00000"/>
                </a:solidFill>
                <a:latin typeface="Comic Sans MS" pitchFamily="66" charset="0"/>
              </a:rPr>
              <a:t> </a:t>
            </a:r>
            <a:r>
              <a:rPr lang="en-GB" sz="3600">
                <a:solidFill>
                  <a:srgbClr val="C00000"/>
                </a:solidFill>
                <a:latin typeface="Comic Sans MS" pitchFamily="66" charset="0"/>
              </a:rPr>
              <a:t>Ester Condensation?</a:t>
            </a:r>
            <a:endParaRPr lang="en-US" sz="3600" dirty="0">
              <a:solidFill>
                <a:srgbClr val="C00000"/>
              </a:solidFill>
              <a:latin typeface="Comic Sans MS" pitchFamily="66" charset="0"/>
            </a:endParaRPr>
          </a:p>
        </p:txBody>
      </p:sp>
      <p:sp>
        <p:nvSpPr>
          <p:cNvPr id="3" name="Content Placeholder 2">
            <a:extLst>
              <a:ext uri="{FF2B5EF4-FFF2-40B4-BE49-F238E27FC236}">
                <a16:creationId xmlns:a16="http://schemas.microsoft.com/office/drawing/2014/main" xmlns="" id="{F9E57D7D-E64A-A040-A096-65F41CB85BE8}"/>
              </a:ext>
            </a:extLst>
          </p:cNvPr>
          <p:cNvSpPr>
            <a:spLocks noGrp="1"/>
          </p:cNvSpPr>
          <p:nvPr>
            <p:ph idx="1"/>
          </p:nvPr>
        </p:nvSpPr>
        <p:spPr>
          <a:xfrm>
            <a:off x="1031081" y="2103120"/>
            <a:ext cx="10058400" cy="1325880"/>
          </a:xfrm>
        </p:spPr>
        <p:txBody>
          <a:bodyPr>
            <a:normAutofit/>
          </a:bodyPr>
          <a:lstStyle/>
          <a:p>
            <a:r>
              <a:rPr lang="en-GB" sz="2400">
                <a:solidFill>
                  <a:srgbClr val="FF0000"/>
                </a:solidFill>
                <a:latin typeface="Comic Sans MS" pitchFamily="66" charset="0"/>
              </a:rPr>
              <a:t>The </a:t>
            </a:r>
            <a:r>
              <a:rPr lang="en-GB" sz="2400" b="0" i="0">
                <a:solidFill>
                  <a:srgbClr val="FF0000"/>
                </a:solidFill>
                <a:effectLst/>
                <a:latin typeface="Comic Sans MS" pitchFamily="66" charset="0"/>
              </a:rPr>
              <a:t>chemical </a:t>
            </a:r>
            <a:r>
              <a:rPr lang="en-GB" sz="2400" b="0" i="0" dirty="0">
                <a:solidFill>
                  <a:srgbClr val="FF0000"/>
                </a:solidFill>
                <a:effectLst/>
                <a:latin typeface="Comic Sans MS" pitchFamily="66" charset="0"/>
              </a:rPr>
              <a:t>reaction of a </a:t>
            </a:r>
            <a:r>
              <a:rPr lang="en-GB" sz="2400" b="0" i="0" dirty="0" err="1">
                <a:solidFill>
                  <a:srgbClr val="FF0000"/>
                </a:solidFill>
                <a:effectLst/>
                <a:latin typeface="Comic Sans MS" pitchFamily="66" charset="0"/>
              </a:rPr>
              <a:t>ketone</a:t>
            </a:r>
            <a:r>
              <a:rPr lang="en-GB" sz="2400" b="0" i="0" dirty="0">
                <a:solidFill>
                  <a:srgbClr val="FF0000"/>
                </a:solidFill>
                <a:effectLst/>
                <a:latin typeface="Comic Sans MS" pitchFamily="66" charset="0"/>
              </a:rPr>
              <a:t> or </a:t>
            </a:r>
            <a:r>
              <a:rPr lang="en-GB" sz="2400" b="0" i="0" dirty="0" err="1">
                <a:solidFill>
                  <a:srgbClr val="FF0000"/>
                </a:solidFill>
                <a:effectLst/>
                <a:latin typeface="Comic Sans MS" pitchFamily="66" charset="0"/>
              </a:rPr>
              <a:t>aldehyde</a:t>
            </a:r>
            <a:r>
              <a:rPr lang="en-GB" sz="2400" b="0" i="0" dirty="0">
                <a:solidFill>
                  <a:srgbClr val="FF0000"/>
                </a:solidFill>
                <a:effectLst/>
                <a:latin typeface="Comic Sans MS" pitchFamily="66" charset="0"/>
              </a:rPr>
              <a:t> with an </a:t>
            </a:r>
            <a:r>
              <a:rPr lang="el-GR" sz="2400" b="0" i="0" dirty="0">
                <a:solidFill>
                  <a:srgbClr val="FF0000"/>
                </a:solidFill>
                <a:effectLst/>
                <a:latin typeface="Comic Sans MS" pitchFamily="66" charset="0"/>
              </a:rPr>
              <a:t>α-</a:t>
            </a:r>
            <a:r>
              <a:rPr lang="en-GB" sz="2400" b="0" i="0" dirty="0" err="1">
                <a:solidFill>
                  <a:srgbClr val="FF0000"/>
                </a:solidFill>
                <a:effectLst/>
                <a:latin typeface="Comic Sans MS" pitchFamily="66" charset="0"/>
              </a:rPr>
              <a:t>haloester</a:t>
            </a:r>
            <a:r>
              <a:rPr lang="en-GB" sz="2400" b="0" i="0" dirty="0">
                <a:solidFill>
                  <a:srgbClr val="FF0000"/>
                </a:solidFill>
                <a:effectLst/>
                <a:latin typeface="Comic Sans MS" pitchFamily="66" charset="0"/>
              </a:rPr>
              <a:t> in the presence of a base to form an </a:t>
            </a:r>
            <a:r>
              <a:rPr lang="el-GR" sz="2400" b="0" i="0" dirty="0">
                <a:solidFill>
                  <a:srgbClr val="FF0000"/>
                </a:solidFill>
                <a:effectLst/>
                <a:latin typeface="Comic Sans MS" pitchFamily="66" charset="0"/>
              </a:rPr>
              <a:t>α, β-</a:t>
            </a:r>
            <a:r>
              <a:rPr lang="en-GB" sz="2400" b="0" i="0" dirty="0">
                <a:solidFill>
                  <a:srgbClr val="FF0000"/>
                </a:solidFill>
                <a:effectLst/>
                <a:latin typeface="Comic Sans MS" pitchFamily="66" charset="0"/>
              </a:rPr>
              <a:t>epoxy ester, also called a "</a:t>
            </a:r>
            <a:r>
              <a:rPr lang="en-GB" sz="2400" b="0" i="0" err="1">
                <a:solidFill>
                  <a:srgbClr val="FF0000"/>
                </a:solidFill>
                <a:effectLst/>
                <a:latin typeface="Comic Sans MS" pitchFamily="66" charset="0"/>
              </a:rPr>
              <a:t>glycidic</a:t>
            </a:r>
            <a:r>
              <a:rPr lang="en-GB" sz="2400" b="0" i="0">
                <a:solidFill>
                  <a:srgbClr val="FF0000"/>
                </a:solidFill>
                <a:effectLst/>
                <a:latin typeface="Comic Sans MS" pitchFamily="66" charset="0"/>
              </a:rPr>
              <a:t> ester condensation”.</a:t>
            </a:r>
            <a:endParaRPr lang="en-US" sz="2400" dirty="0">
              <a:solidFill>
                <a:srgbClr val="FF0000"/>
              </a:solidFill>
              <a:latin typeface="Comic Sans MS" pitchFamily="66" charset="0"/>
            </a:endParaRPr>
          </a:p>
        </p:txBody>
      </p:sp>
      <p:pic>
        <p:nvPicPr>
          <p:cNvPr id="4" name="Picture 4">
            <a:extLst>
              <a:ext uri="{FF2B5EF4-FFF2-40B4-BE49-F238E27FC236}">
                <a16:creationId xmlns:a16="http://schemas.microsoft.com/office/drawing/2014/main" xmlns="" id="{C384AE2F-711A-2D43-8004-E76245763C56}"/>
              </a:ext>
            </a:extLst>
          </p:cNvPr>
          <p:cNvPicPr>
            <a:picLocks noChangeAspect="1"/>
          </p:cNvPicPr>
          <p:nvPr/>
        </p:nvPicPr>
        <p:blipFill>
          <a:blip r:embed="rId2"/>
          <a:stretch>
            <a:fillRect/>
          </a:stretch>
        </p:blipFill>
        <p:spPr>
          <a:xfrm>
            <a:off x="2667000" y="3429000"/>
            <a:ext cx="6858000" cy="2628900"/>
          </a:xfrm>
          <a:prstGeom prst="rect">
            <a:avLst/>
          </a:prstGeom>
        </p:spPr>
      </p:pic>
    </p:spTree>
    <p:extLst>
      <p:ext uri="{BB962C8B-B14F-4D97-AF65-F5344CB8AC3E}">
        <p14:creationId xmlns:p14="http://schemas.microsoft.com/office/powerpoint/2010/main" xmlns="" val="79436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7EA74A5-CA38-9645-ABEC-1045170298C8}"/>
              </a:ext>
            </a:extLst>
          </p:cNvPr>
          <p:cNvSpPr>
            <a:spLocks noGrp="1"/>
          </p:cNvSpPr>
          <p:nvPr>
            <p:ph type="title"/>
          </p:nvPr>
        </p:nvSpPr>
        <p:spPr>
          <a:xfrm>
            <a:off x="1066800" y="1160859"/>
            <a:ext cx="10058400" cy="853335"/>
          </a:xfrm>
        </p:spPr>
        <p:txBody>
          <a:bodyPr>
            <a:noAutofit/>
          </a:bodyPr>
          <a:lstStyle/>
          <a:p>
            <a:r>
              <a:rPr lang="en-GB" sz="3200" dirty="0">
                <a:solidFill>
                  <a:srgbClr val="FF0000"/>
                </a:solidFill>
                <a:latin typeface="Comic Sans MS" pitchFamily="66" charset="0"/>
              </a:rPr>
              <a:t>6. GIVE EQUVATION </a:t>
            </a:r>
            <a:r>
              <a:rPr lang="en-GB" sz="3200">
                <a:solidFill>
                  <a:srgbClr val="FF0000"/>
                </a:solidFill>
                <a:latin typeface="Comic Sans MS" pitchFamily="66" charset="0"/>
              </a:rPr>
              <a:t>FOR WITTIG </a:t>
            </a:r>
            <a:r>
              <a:rPr lang="en-GB" sz="3200" dirty="0">
                <a:solidFill>
                  <a:srgbClr val="FF0000"/>
                </a:solidFill>
                <a:latin typeface="Comic Sans MS" pitchFamily="66" charset="0"/>
              </a:rPr>
              <a:t>REACTION </a:t>
            </a:r>
            <a:r>
              <a:rPr lang="en-GB" sz="3200">
                <a:solidFill>
                  <a:srgbClr val="FF0000"/>
                </a:solidFill>
                <a:latin typeface="Comic Sans MS" pitchFamily="66" charset="0"/>
              </a:rPr>
              <a:t>FOR KETENE, THIOCYANATE AND IMINE.</a:t>
            </a:r>
            <a:br>
              <a:rPr lang="en-GB" sz="3200">
                <a:solidFill>
                  <a:srgbClr val="FF0000"/>
                </a:solidFill>
                <a:latin typeface="Comic Sans MS" pitchFamily="66" charset="0"/>
              </a:rPr>
            </a:br>
            <a:r>
              <a:rPr lang="en-GB" sz="3200">
                <a:solidFill>
                  <a:srgbClr val="FF0000"/>
                </a:solidFill>
                <a:latin typeface="Comic Sans MS" pitchFamily="66" charset="0"/>
              </a:rPr>
              <a:t/>
            </a:r>
            <a:br>
              <a:rPr lang="en-GB" sz="3200">
                <a:solidFill>
                  <a:srgbClr val="FF0000"/>
                </a:solidFill>
                <a:latin typeface="Comic Sans MS" pitchFamily="66" charset="0"/>
              </a:rPr>
            </a:br>
            <a:r>
              <a:rPr lang="en-GB" sz="3200">
                <a:solidFill>
                  <a:srgbClr val="FF0000"/>
                </a:solidFill>
                <a:latin typeface="Comic Sans MS" pitchFamily="66" charset="0"/>
              </a:rPr>
              <a:t/>
            </a:r>
            <a:br>
              <a:rPr lang="en-GB" sz="3200">
                <a:solidFill>
                  <a:srgbClr val="FF0000"/>
                </a:solidFill>
                <a:latin typeface="Comic Sans MS" pitchFamily="66" charset="0"/>
              </a:rPr>
            </a:br>
            <a:r>
              <a:rPr lang="en-GB" sz="3200">
                <a:solidFill>
                  <a:srgbClr val="FF0000"/>
                </a:solidFill>
                <a:latin typeface="Comic Sans MS" pitchFamily="66" charset="0"/>
              </a:rPr>
              <a:t> </a:t>
            </a:r>
            <a:endParaRPr lang="en-US" sz="3200" dirty="0">
              <a:solidFill>
                <a:srgbClr val="FF0000"/>
              </a:solidFill>
              <a:latin typeface="Comic Sans MS" pitchFamily="66" charset="0"/>
            </a:endParaRPr>
          </a:p>
        </p:txBody>
      </p:sp>
      <p:sp>
        <p:nvSpPr>
          <p:cNvPr id="3" name="Content Placeholder 2">
            <a:extLst>
              <a:ext uri="{FF2B5EF4-FFF2-40B4-BE49-F238E27FC236}">
                <a16:creationId xmlns:a16="http://schemas.microsoft.com/office/drawing/2014/main" xmlns="" id="{A2918431-C330-D84A-BCB2-76BC5A576D3D}"/>
              </a:ext>
            </a:extLst>
          </p:cNvPr>
          <p:cNvSpPr>
            <a:spLocks noGrp="1"/>
          </p:cNvSpPr>
          <p:nvPr>
            <p:ph idx="1"/>
          </p:nvPr>
        </p:nvSpPr>
        <p:spPr>
          <a:xfrm>
            <a:off x="685800" y="4191000"/>
            <a:ext cx="10058400" cy="3931920"/>
          </a:xfrm>
        </p:spPr>
        <p:txBody>
          <a:bodyPr/>
          <a:lstStyle/>
          <a:p>
            <a:r>
              <a:rPr lang="en-US" sz="2800" baseline="-25000" dirty="0">
                <a:latin typeface="Times New Roman" panose="02020603050405020304" pitchFamily="18" charset="0"/>
                <a:ea typeface="Tisa Offc Serif Pro" panose="02000000000000000000" pitchFamily="2" charset="0"/>
                <a:cs typeface="Times New Roman" panose="02020603050405020304" pitchFamily="18" charset="0"/>
              </a:rPr>
              <a:t>.</a:t>
            </a:r>
          </a:p>
        </p:txBody>
      </p:sp>
      <p:graphicFrame>
        <p:nvGraphicFramePr>
          <p:cNvPr id="2050" name="Object 2"/>
          <p:cNvGraphicFramePr>
            <a:graphicFrameLocks noChangeAspect="1"/>
          </p:cNvGraphicFramePr>
          <p:nvPr/>
        </p:nvGraphicFramePr>
        <p:xfrm>
          <a:off x="1143000" y="2667000"/>
          <a:ext cx="9448800" cy="2667000"/>
        </p:xfrm>
        <a:graphic>
          <a:graphicData uri="http://schemas.openxmlformats.org/presentationml/2006/ole">
            <p:oleObj spid="_x0000_s1025" name="CS ChemDraw Drawing" r:id="rId3" imgW="4849075" imgH="1372551" progId="ChemDraw.Document.6.0">
              <p:embed/>
            </p:oleObj>
          </a:graphicData>
        </a:graphic>
      </p:graphicFrame>
      <p:sp>
        <p:nvSpPr>
          <p:cNvPr id="5" name="TextBox 4"/>
          <p:cNvSpPr txBox="1"/>
          <p:nvPr/>
        </p:nvSpPr>
        <p:spPr>
          <a:xfrm>
            <a:off x="8229600" y="2895600"/>
            <a:ext cx="284052" cy="307777"/>
          </a:xfrm>
          <a:prstGeom prst="rect">
            <a:avLst/>
          </a:prstGeom>
          <a:noFill/>
        </p:spPr>
        <p:txBody>
          <a:bodyPr wrap="none" rtlCol="0">
            <a:spAutoFit/>
          </a:bodyPr>
          <a:lstStyle/>
          <a:p>
            <a:r>
              <a:rPr lang="en-US" sz="1400" dirty="0" smtClean="0"/>
              <a:t>2</a:t>
            </a:r>
            <a:endParaRPr lang="en-US" sz="1400" dirty="0"/>
          </a:p>
        </p:txBody>
      </p:sp>
    </p:spTree>
    <p:extLst>
      <p:ext uri="{BB962C8B-B14F-4D97-AF65-F5344CB8AC3E}">
        <p14:creationId xmlns:p14="http://schemas.microsoft.com/office/powerpoint/2010/main" xmlns="" val="711450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6046DB4-3554-6B45-9AA4-54042AC2ADDE}"/>
              </a:ext>
            </a:extLst>
          </p:cNvPr>
          <p:cNvSpPr>
            <a:spLocks noGrp="1"/>
          </p:cNvSpPr>
          <p:nvPr>
            <p:ph type="title"/>
          </p:nvPr>
        </p:nvSpPr>
        <p:spPr/>
        <p:txBody>
          <a:bodyPr>
            <a:normAutofit/>
          </a:bodyPr>
          <a:lstStyle/>
          <a:p>
            <a:r>
              <a:rPr lang="en-GB" sz="4000" dirty="0">
                <a:latin typeface="Comic Sans MS" pitchFamily="66" charset="0"/>
              </a:rPr>
              <a:t>7. WHAT ARE </a:t>
            </a:r>
            <a:r>
              <a:rPr lang="en-GB" sz="4000">
                <a:latin typeface="Comic Sans MS" pitchFamily="66" charset="0"/>
              </a:rPr>
              <a:t>PHOSPHOROUS YLIDE?</a:t>
            </a:r>
            <a:endParaRPr lang="en-US" sz="4000" dirty="0">
              <a:latin typeface="Comic Sans MS" pitchFamily="66" charset="0"/>
            </a:endParaRPr>
          </a:p>
        </p:txBody>
      </p:sp>
      <p:sp>
        <p:nvSpPr>
          <p:cNvPr id="3" name="Content Placeholder 2">
            <a:extLst>
              <a:ext uri="{FF2B5EF4-FFF2-40B4-BE49-F238E27FC236}">
                <a16:creationId xmlns:a16="http://schemas.microsoft.com/office/drawing/2014/main" xmlns="" id="{B6906555-96CE-7640-920F-12280C1C224E}"/>
              </a:ext>
            </a:extLst>
          </p:cNvPr>
          <p:cNvSpPr>
            <a:spLocks noGrp="1"/>
          </p:cNvSpPr>
          <p:nvPr>
            <p:ph idx="1"/>
          </p:nvPr>
        </p:nvSpPr>
        <p:spPr>
          <a:xfrm>
            <a:off x="1066800" y="2103120"/>
            <a:ext cx="10058400" cy="1790224"/>
          </a:xfrm>
        </p:spPr>
        <p:txBody>
          <a:bodyPr>
            <a:normAutofit lnSpcReduction="10000"/>
          </a:bodyPr>
          <a:lstStyle/>
          <a:p>
            <a:r>
              <a:rPr lang="en-US" sz="2800" dirty="0">
                <a:solidFill>
                  <a:schemeClr val="tx2"/>
                </a:solidFill>
                <a:latin typeface="Comic Sans MS" pitchFamily="66" charset="0"/>
                <a:cs typeface="Times New Roman" panose="02020603050405020304" pitchFamily="18" charset="0"/>
              </a:rPr>
              <a:t>Phosphorous </a:t>
            </a:r>
            <a:r>
              <a:rPr lang="en-US" sz="2800" dirty="0" err="1">
                <a:solidFill>
                  <a:schemeClr val="tx2"/>
                </a:solidFill>
                <a:latin typeface="Comic Sans MS" pitchFamily="66" charset="0"/>
                <a:cs typeface="Times New Roman" panose="02020603050405020304" pitchFamily="18" charset="0"/>
              </a:rPr>
              <a:t>ylide</a:t>
            </a:r>
            <a:r>
              <a:rPr lang="en-US" sz="2800" dirty="0">
                <a:solidFill>
                  <a:schemeClr val="tx2"/>
                </a:solidFill>
                <a:latin typeface="Comic Sans MS" pitchFamily="66" charset="0"/>
                <a:cs typeface="Times New Roman" panose="02020603050405020304" pitchFamily="18" charset="0"/>
              </a:rPr>
              <a:t> is actually a </a:t>
            </a:r>
            <a:r>
              <a:rPr lang="en-US" sz="2800" err="1">
                <a:solidFill>
                  <a:schemeClr val="tx2"/>
                </a:solidFill>
                <a:latin typeface="Comic Sans MS" pitchFamily="66" charset="0"/>
                <a:cs typeface="Times New Roman" panose="02020603050405020304" pitchFamily="18" charset="0"/>
              </a:rPr>
              <a:t>carbanion</a:t>
            </a:r>
            <a:r>
              <a:rPr lang="en-US" sz="2800">
                <a:solidFill>
                  <a:schemeClr val="tx2"/>
                </a:solidFill>
                <a:latin typeface="Comic Sans MS" pitchFamily="66" charset="0"/>
                <a:cs typeface="Times New Roman" panose="02020603050405020304" pitchFamily="18" charset="0"/>
              </a:rPr>
              <a:t> </a:t>
            </a:r>
            <a:r>
              <a:rPr lang="en-GB" sz="2800">
                <a:solidFill>
                  <a:schemeClr val="tx2"/>
                </a:solidFill>
                <a:latin typeface="Comic Sans MS" pitchFamily="66" charset="0"/>
                <a:cs typeface="Times New Roman" panose="02020603050405020304" pitchFamily="18" charset="0"/>
              </a:rPr>
              <a:t>stabilised </a:t>
            </a:r>
            <a:r>
              <a:rPr lang="en-US" sz="2800">
                <a:solidFill>
                  <a:schemeClr val="tx2"/>
                </a:solidFill>
                <a:latin typeface="Comic Sans MS" pitchFamily="66" charset="0"/>
                <a:cs typeface="Times New Roman" panose="02020603050405020304" pitchFamily="18" charset="0"/>
              </a:rPr>
              <a:t>by </a:t>
            </a:r>
            <a:r>
              <a:rPr lang="en-US" sz="2800" dirty="0">
                <a:solidFill>
                  <a:schemeClr val="tx2"/>
                </a:solidFill>
                <a:latin typeface="Comic Sans MS" pitchFamily="66" charset="0"/>
                <a:cs typeface="Times New Roman" panose="02020603050405020304" pitchFamily="18" charset="0"/>
              </a:rPr>
              <a:t>resonance </a:t>
            </a:r>
            <a:r>
              <a:rPr lang="en-US" sz="2800">
                <a:solidFill>
                  <a:schemeClr val="tx2"/>
                </a:solidFill>
                <a:latin typeface="Comic Sans MS" pitchFamily="66" charset="0"/>
                <a:cs typeface="Times New Roman" panose="02020603050405020304" pitchFamily="18" charset="0"/>
              </a:rPr>
              <a:t>with </a:t>
            </a:r>
            <a:r>
              <a:rPr lang="en-GB" sz="2800">
                <a:solidFill>
                  <a:schemeClr val="tx2"/>
                </a:solidFill>
                <a:latin typeface="Comic Sans MS" pitchFamily="66" charset="0"/>
                <a:cs typeface="Times New Roman" panose="02020603050405020304" pitchFamily="18" charset="0"/>
              </a:rPr>
              <a:t>the </a:t>
            </a:r>
            <a:r>
              <a:rPr lang="en-US" sz="2800">
                <a:solidFill>
                  <a:schemeClr val="tx2"/>
                </a:solidFill>
                <a:latin typeface="Comic Sans MS" pitchFamily="66" charset="0"/>
                <a:cs typeface="Times New Roman" panose="02020603050405020304" pitchFamily="18" charset="0"/>
              </a:rPr>
              <a:t>d- </a:t>
            </a:r>
            <a:r>
              <a:rPr lang="en-US" sz="2800" dirty="0">
                <a:solidFill>
                  <a:schemeClr val="tx2"/>
                </a:solidFill>
                <a:latin typeface="Comic Sans MS" pitchFamily="66" charset="0"/>
                <a:cs typeface="Times New Roman" panose="02020603050405020304" pitchFamily="18" charset="0"/>
              </a:rPr>
              <a:t>orbital of </a:t>
            </a:r>
            <a:r>
              <a:rPr lang="en-US" sz="2800">
                <a:solidFill>
                  <a:schemeClr val="tx2"/>
                </a:solidFill>
                <a:latin typeface="Comic Sans MS" pitchFamily="66" charset="0"/>
                <a:cs typeface="Times New Roman" panose="02020603050405020304" pitchFamily="18" charset="0"/>
              </a:rPr>
              <a:t>adjacent </a:t>
            </a:r>
            <a:r>
              <a:rPr lang="en-GB" sz="2800">
                <a:solidFill>
                  <a:schemeClr val="tx2"/>
                </a:solidFill>
                <a:latin typeface="Comic Sans MS" pitchFamily="66" charset="0"/>
                <a:cs typeface="Times New Roman" panose="02020603050405020304" pitchFamily="18" charset="0"/>
              </a:rPr>
              <a:t>phosponium </a:t>
            </a:r>
            <a:r>
              <a:rPr lang="en-US" sz="2800">
                <a:solidFill>
                  <a:schemeClr val="tx2"/>
                </a:solidFill>
                <a:latin typeface="Comic Sans MS" pitchFamily="66" charset="0"/>
                <a:cs typeface="Times New Roman" panose="02020603050405020304" pitchFamily="18" charset="0"/>
              </a:rPr>
              <a:t>cation </a:t>
            </a:r>
            <a:r>
              <a:rPr lang="en-US" sz="2800" dirty="0">
                <a:solidFill>
                  <a:schemeClr val="tx2"/>
                </a:solidFill>
                <a:latin typeface="Comic Sans MS" pitchFamily="66" charset="0"/>
                <a:cs typeface="Times New Roman" panose="02020603050405020304" pitchFamily="18" charset="0"/>
              </a:rPr>
              <a:t>on the carbonyl carbon </a:t>
            </a:r>
            <a:r>
              <a:rPr lang="en-US" sz="2800">
                <a:solidFill>
                  <a:schemeClr val="tx2"/>
                </a:solidFill>
                <a:latin typeface="Comic Sans MS" pitchFamily="66" charset="0"/>
                <a:cs typeface="Times New Roman" panose="02020603050405020304" pitchFamily="18" charset="0"/>
              </a:rPr>
              <a:t>of </a:t>
            </a:r>
            <a:r>
              <a:rPr lang="en-GB" sz="2800">
                <a:solidFill>
                  <a:schemeClr val="tx2"/>
                </a:solidFill>
                <a:latin typeface="Comic Sans MS" pitchFamily="66" charset="0"/>
                <a:cs typeface="Times New Roman" panose="02020603050405020304" pitchFamily="18" charset="0"/>
              </a:rPr>
              <a:t>ketone. </a:t>
            </a:r>
            <a:endParaRPr lang="en-GB" sz="2800" dirty="0">
              <a:solidFill>
                <a:schemeClr val="tx2"/>
              </a:solidFill>
              <a:latin typeface="Comic Sans MS" pitchFamily="66" charset="0"/>
              <a:cs typeface="Times New Roman" panose="02020603050405020304" pitchFamily="18" charset="0"/>
            </a:endParaRPr>
          </a:p>
          <a:p>
            <a:r>
              <a:rPr lang="en-GB" sz="2800" dirty="0">
                <a:latin typeface="Comic Sans MS" pitchFamily="66" charset="0"/>
                <a:cs typeface="Times New Roman" panose="02020603050405020304" pitchFamily="18" charset="0"/>
              </a:rPr>
              <a:t>           (C</a:t>
            </a:r>
            <a:r>
              <a:rPr lang="en-GB" sz="2800" baseline="-25000" dirty="0">
                <a:latin typeface="Comic Sans MS" pitchFamily="66" charset="0"/>
                <a:cs typeface="Times New Roman" panose="02020603050405020304" pitchFamily="18" charset="0"/>
              </a:rPr>
              <a:t>6</a:t>
            </a:r>
            <a:r>
              <a:rPr lang="en-GB" sz="2800" dirty="0">
                <a:latin typeface="Comic Sans MS" pitchFamily="66" charset="0"/>
                <a:cs typeface="Times New Roman" panose="02020603050405020304" pitchFamily="18" charset="0"/>
              </a:rPr>
              <a:t>H</a:t>
            </a:r>
            <a:r>
              <a:rPr lang="en-GB" baseline="-25000" dirty="0">
                <a:solidFill>
                  <a:srgbClr val="000000"/>
                </a:solidFill>
                <a:latin typeface="Comic Sans MS" pitchFamily="66" charset="0"/>
                <a:cs typeface="Times New Roman" panose="02020603050405020304" pitchFamily="18" charset="0"/>
              </a:rPr>
              <a:t>5</a:t>
            </a:r>
            <a:r>
              <a:rPr lang="en-GB" sz="2800" dirty="0">
                <a:solidFill>
                  <a:srgbClr val="000000"/>
                </a:solidFill>
                <a:latin typeface="Comic Sans MS" pitchFamily="66" charset="0"/>
                <a:cs typeface="Times New Roman" panose="02020603050405020304" pitchFamily="18" charset="0"/>
              </a:rPr>
              <a:t>) </a:t>
            </a:r>
            <a:r>
              <a:rPr lang="en-GB" sz="2800" dirty="0">
                <a:latin typeface="Comic Sans MS" pitchFamily="66" charset="0"/>
                <a:cs typeface="Times New Roman" panose="02020603050405020304" pitchFamily="18" charset="0"/>
              </a:rPr>
              <a:t> –P=CH</a:t>
            </a:r>
            <a:r>
              <a:rPr lang="en-GB" sz="2800" baseline="-25000" dirty="0">
                <a:latin typeface="Comic Sans MS" pitchFamily="66" charset="0"/>
                <a:cs typeface="Times New Roman" panose="02020603050405020304" pitchFamily="18" charset="0"/>
              </a:rPr>
              <a:t>2  </a:t>
            </a:r>
            <a:r>
              <a:rPr lang="en-GB" sz="2800" dirty="0">
                <a:latin typeface="Comic Sans MS" pitchFamily="66" charset="0"/>
                <a:cs typeface="Times New Roman" panose="02020603050405020304" pitchFamily="18" charset="0"/>
              </a:rPr>
              <a:t>------</a:t>
            </a:r>
            <a:r>
              <a:rPr lang="en-GB" sz="2800" dirty="0">
                <a:latin typeface="Comic Sans MS" pitchFamily="66" charset="0"/>
                <a:cs typeface="Times New Roman" panose="02020603050405020304" pitchFamily="18" charset="0"/>
                <a:sym typeface="Wingdings" pitchFamily="2" charset="2"/>
              </a:rPr>
              <a:t>   (C</a:t>
            </a:r>
            <a:r>
              <a:rPr lang="en-GB" sz="2800" baseline="-25000" dirty="0">
                <a:latin typeface="Comic Sans MS" pitchFamily="66" charset="0"/>
                <a:cs typeface="Times New Roman" panose="02020603050405020304" pitchFamily="18" charset="0"/>
                <a:sym typeface="Wingdings" pitchFamily="2" charset="2"/>
              </a:rPr>
              <a:t>6</a:t>
            </a:r>
            <a:r>
              <a:rPr lang="en-GB" sz="2800" dirty="0">
                <a:latin typeface="Comic Sans MS" pitchFamily="66" charset="0"/>
                <a:cs typeface="Times New Roman" panose="02020603050405020304" pitchFamily="18" charset="0"/>
                <a:sym typeface="Wingdings" pitchFamily="2" charset="2"/>
              </a:rPr>
              <a:t>H</a:t>
            </a:r>
            <a:r>
              <a:rPr lang="en-GB" sz="2800" baseline="-25000" dirty="0">
                <a:latin typeface="Comic Sans MS" pitchFamily="66" charset="0"/>
                <a:cs typeface="Times New Roman" panose="02020603050405020304" pitchFamily="18" charset="0"/>
                <a:sym typeface="Wingdings" pitchFamily="2" charset="2"/>
              </a:rPr>
              <a:t>5</a:t>
            </a:r>
            <a:r>
              <a:rPr lang="en-GB" sz="2800" dirty="0">
                <a:latin typeface="Comic Sans MS" pitchFamily="66" charset="0"/>
                <a:cs typeface="Times New Roman" panose="02020603050405020304" pitchFamily="18" charset="0"/>
                <a:sym typeface="Wingdings" pitchFamily="2" charset="2"/>
              </a:rPr>
              <a:t>) </a:t>
            </a:r>
            <a:r>
              <a:rPr lang="en-GB" sz="2800" baseline="-25000" dirty="0">
                <a:latin typeface="Comic Sans MS" pitchFamily="66" charset="0"/>
                <a:cs typeface="Times New Roman" panose="02020603050405020304" pitchFamily="18" charset="0"/>
                <a:sym typeface="Wingdings" pitchFamily="2" charset="2"/>
              </a:rPr>
              <a:t>3 </a:t>
            </a:r>
            <a:r>
              <a:rPr lang="en-GB" sz="2800" dirty="0">
                <a:latin typeface="Comic Sans MS" pitchFamily="66" charset="0"/>
                <a:cs typeface="Times New Roman" panose="02020603050405020304" pitchFamily="18" charset="0"/>
                <a:sym typeface="Wingdings" pitchFamily="2" charset="2"/>
              </a:rPr>
              <a:t>–P</a:t>
            </a:r>
            <a:r>
              <a:rPr lang="en-GB" sz="2800" baseline="30000" dirty="0">
                <a:latin typeface="Comic Sans MS" pitchFamily="66" charset="0"/>
                <a:cs typeface="Times New Roman" panose="02020603050405020304" pitchFamily="18" charset="0"/>
                <a:sym typeface="Wingdings" pitchFamily="2" charset="2"/>
              </a:rPr>
              <a:t>+</a:t>
            </a:r>
            <a:r>
              <a:rPr lang="en-GB" sz="2800" dirty="0">
                <a:latin typeface="Comic Sans MS" pitchFamily="66" charset="0"/>
                <a:cs typeface="Times New Roman" panose="02020603050405020304" pitchFamily="18" charset="0"/>
                <a:sym typeface="Wingdings" pitchFamily="2" charset="2"/>
              </a:rPr>
              <a:t>-C</a:t>
            </a:r>
            <a:r>
              <a:rPr lang="en-GB" sz="2800" baseline="30000" dirty="0">
                <a:latin typeface="Comic Sans MS" pitchFamily="66" charset="0"/>
                <a:cs typeface="Times New Roman" panose="02020603050405020304" pitchFamily="18" charset="0"/>
                <a:sym typeface="Wingdings" pitchFamily="2" charset="2"/>
              </a:rPr>
              <a:t>-</a:t>
            </a:r>
            <a:r>
              <a:rPr lang="en-GB" sz="2800" dirty="0">
                <a:latin typeface="Comic Sans MS" pitchFamily="66" charset="0"/>
                <a:cs typeface="Times New Roman" panose="02020603050405020304" pitchFamily="18" charset="0"/>
                <a:sym typeface="Wingdings" pitchFamily="2" charset="2"/>
              </a:rPr>
              <a:t>H</a:t>
            </a:r>
            <a:r>
              <a:rPr lang="en-GB" sz="2800" baseline="-25000" dirty="0">
                <a:latin typeface="Comic Sans MS" pitchFamily="66" charset="0"/>
                <a:cs typeface="Times New Roman" panose="02020603050405020304" pitchFamily="18" charset="0"/>
                <a:sym typeface="Wingdings" pitchFamily="2" charset="2"/>
              </a:rPr>
              <a:t>2</a:t>
            </a:r>
            <a:endParaRPr lang="en-US" sz="2800" dirty="0">
              <a:latin typeface="Comic Sans MS" pitchFamily="66" charset="0"/>
              <a:cs typeface="Times New Roman" panose="02020603050405020304" pitchFamily="18" charset="0"/>
            </a:endParaRPr>
          </a:p>
        </p:txBody>
      </p:sp>
      <p:pic>
        <p:nvPicPr>
          <p:cNvPr id="18" name="Ink 18">
            <a:extLst>
              <a:ext uri="{FF2B5EF4-FFF2-40B4-BE49-F238E27FC236}">
                <a16:creationId xmlns:a16="http://schemas.microsoft.com/office/drawing/2014/main" xmlns="" id="{0EFFE2F5-F40E-DB42-9992-57BD10C4090F}"/>
              </a:ext>
            </a:extLst>
          </p:cNvPr>
          <p:cNvPicPr/>
          <p:nvPr/>
        </p:nvPicPr>
        <p:blipFill>
          <a:blip r:embed="rId2"/>
          <a:stretch>
            <a:fillRect/>
          </a:stretch>
        </p:blipFill>
        <p:spPr>
          <a:xfrm>
            <a:off x="3682800" y="3048001"/>
            <a:ext cx="495000" cy="253086"/>
          </a:xfrm>
          <a:prstGeom prst="rect">
            <a:avLst/>
          </a:prstGeom>
        </p:spPr>
      </p:pic>
      <p:pic>
        <p:nvPicPr>
          <p:cNvPr id="24" name="Ink 24">
            <a:extLst>
              <a:ext uri="{FF2B5EF4-FFF2-40B4-BE49-F238E27FC236}">
                <a16:creationId xmlns:a16="http://schemas.microsoft.com/office/drawing/2014/main" xmlns="" id="{B9471E34-D275-9E4C-8939-A4F337702619}"/>
              </a:ext>
            </a:extLst>
          </p:cNvPr>
          <p:cNvPicPr/>
          <p:nvPr/>
        </p:nvPicPr>
        <p:blipFill>
          <a:blip r:embed="rId3"/>
          <a:stretch>
            <a:fillRect/>
          </a:stretch>
        </p:blipFill>
        <p:spPr>
          <a:xfrm>
            <a:off x="3959280" y="3274447"/>
            <a:ext cx="223200" cy="133920"/>
          </a:xfrm>
          <a:prstGeom prst="rect">
            <a:avLst/>
          </a:prstGeom>
        </p:spPr>
      </p:pic>
      <p:pic>
        <p:nvPicPr>
          <p:cNvPr id="25" name="Ink 24">
            <a:extLst>
              <a:ext uri="{FF2B5EF4-FFF2-40B4-BE49-F238E27FC236}">
                <a16:creationId xmlns:a16="http://schemas.microsoft.com/office/drawing/2014/main" xmlns="" id="{6381A893-7ED0-6542-A733-717A9795708B}"/>
              </a:ext>
            </a:extLst>
          </p:cNvPr>
          <p:cNvPicPr/>
          <p:nvPr/>
        </p:nvPicPr>
        <p:blipFill>
          <a:blip r:embed="rId4"/>
          <a:stretch>
            <a:fillRect/>
          </a:stretch>
        </p:blipFill>
        <p:spPr>
          <a:xfrm>
            <a:off x="4200120" y="3087247"/>
            <a:ext cx="173880" cy="330480"/>
          </a:xfrm>
          <a:prstGeom prst="rect">
            <a:avLst/>
          </a:prstGeom>
        </p:spPr>
      </p:pic>
    </p:spTree>
    <p:extLst>
      <p:ext uri="{BB962C8B-B14F-4D97-AF65-F5344CB8AC3E}">
        <p14:creationId xmlns:p14="http://schemas.microsoft.com/office/powerpoint/2010/main" xmlns="" val="1072323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D7329D9-13B9-164D-8280-E17A3973F0EA}"/>
              </a:ext>
            </a:extLst>
          </p:cNvPr>
          <p:cNvSpPr>
            <a:spLocks noGrp="1"/>
          </p:cNvSpPr>
          <p:nvPr>
            <p:ph type="title"/>
          </p:nvPr>
        </p:nvSpPr>
        <p:spPr/>
        <p:txBody>
          <a:bodyPr>
            <a:normAutofit/>
          </a:bodyPr>
          <a:lstStyle/>
          <a:p>
            <a:r>
              <a:rPr lang="en-GB" sz="4000" dirty="0">
                <a:latin typeface="Comic Sans MS" pitchFamily="66" charset="0"/>
              </a:rPr>
              <a:t>8. WHAT ARE CARBENE? </a:t>
            </a:r>
            <a:endParaRPr lang="en-US" sz="4000" dirty="0">
              <a:latin typeface="Comic Sans MS" pitchFamily="66" charset="0"/>
            </a:endParaRPr>
          </a:p>
        </p:txBody>
      </p:sp>
      <p:sp>
        <p:nvSpPr>
          <p:cNvPr id="3" name="Content Placeholder 2">
            <a:extLst>
              <a:ext uri="{FF2B5EF4-FFF2-40B4-BE49-F238E27FC236}">
                <a16:creationId xmlns:a16="http://schemas.microsoft.com/office/drawing/2014/main" xmlns="" id="{8CCB4924-7776-A149-9804-92FC21D17519}"/>
              </a:ext>
            </a:extLst>
          </p:cNvPr>
          <p:cNvSpPr>
            <a:spLocks noGrp="1"/>
          </p:cNvSpPr>
          <p:nvPr>
            <p:ph idx="1"/>
          </p:nvPr>
        </p:nvSpPr>
        <p:spPr/>
        <p:txBody>
          <a:bodyPr>
            <a:normAutofit/>
          </a:bodyPr>
          <a:lstStyle/>
          <a:p>
            <a:r>
              <a:rPr lang="en-GB" sz="2400" b="0" i="0" dirty="0">
                <a:solidFill>
                  <a:srgbClr val="3C4043"/>
                </a:solidFill>
                <a:effectLst/>
                <a:latin typeface="Comic Sans MS" pitchFamily="66" charset="0"/>
              </a:rPr>
              <a:t> </a:t>
            </a:r>
            <a:r>
              <a:rPr lang="en-GB" sz="2400" dirty="0" err="1">
                <a:solidFill>
                  <a:srgbClr val="3C4043"/>
                </a:solidFill>
                <a:latin typeface="Comic Sans MS" pitchFamily="66" charset="0"/>
              </a:rPr>
              <a:t>Carbene</a:t>
            </a:r>
            <a:r>
              <a:rPr lang="en-GB" sz="2400" dirty="0">
                <a:solidFill>
                  <a:srgbClr val="3C4043"/>
                </a:solidFill>
                <a:latin typeface="Comic Sans MS" pitchFamily="66" charset="0"/>
              </a:rPr>
              <a:t> can be defined as “neutral divalent carbon intermediate” in which a carbon covalently bonded to two atoms and has non-bonded </a:t>
            </a:r>
            <a:r>
              <a:rPr lang="en-GB" sz="2400" dirty="0" err="1">
                <a:solidFill>
                  <a:srgbClr val="3C4043"/>
                </a:solidFill>
                <a:latin typeface="Comic Sans MS" pitchFamily="66" charset="0"/>
              </a:rPr>
              <a:t>orbitals</a:t>
            </a:r>
            <a:r>
              <a:rPr lang="en-GB" sz="2400" dirty="0">
                <a:solidFill>
                  <a:srgbClr val="3C4043"/>
                </a:solidFill>
                <a:latin typeface="Comic Sans MS" pitchFamily="66" charset="0"/>
              </a:rPr>
              <a:t> containing two electrons in between them.</a:t>
            </a:r>
            <a:endParaRPr lang="en-GB" sz="2400" b="0" i="0" dirty="0">
              <a:solidFill>
                <a:srgbClr val="3C4043"/>
              </a:solidFill>
              <a:effectLst/>
              <a:latin typeface="Comic Sans MS" pitchFamily="66" charset="0"/>
            </a:endParaRPr>
          </a:p>
          <a:p>
            <a:r>
              <a:rPr lang="en-GB" sz="2400" b="0" i="0" dirty="0" err="1">
                <a:solidFill>
                  <a:srgbClr val="3C4043"/>
                </a:solidFill>
                <a:effectLst/>
                <a:latin typeface="Comic Sans MS" pitchFamily="66" charset="0"/>
              </a:rPr>
              <a:t>Eg</a:t>
            </a:r>
            <a:r>
              <a:rPr lang="en-GB" sz="2400" b="0" i="0" dirty="0">
                <a:solidFill>
                  <a:srgbClr val="3C4043"/>
                </a:solidFill>
                <a:effectLst/>
                <a:latin typeface="Comic Sans MS" pitchFamily="66" charset="0"/>
              </a:rPr>
              <a:t>:   </a:t>
            </a:r>
            <a:r>
              <a:rPr lang="en-GB" sz="2400" dirty="0" smtClean="0">
                <a:solidFill>
                  <a:srgbClr val="3C4043"/>
                </a:solidFill>
                <a:latin typeface="Comic Sans MS" pitchFamily="66" charset="0"/>
              </a:rPr>
              <a:t>:</a:t>
            </a:r>
            <a:r>
              <a:rPr lang="en-GB" sz="2400" dirty="0" err="1" smtClean="0">
                <a:solidFill>
                  <a:srgbClr val="3C4043"/>
                </a:solidFill>
                <a:latin typeface="Comic Sans MS" pitchFamily="66" charset="0"/>
              </a:rPr>
              <a:t>ccl</a:t>
            </a:r>
            <a:endParaRPr lang="en-GB" dirty="0">
              <a:latin typeface="Comic Sans MS" pitchFamily="66" charset="0"/>
            </a:endParaRPr>
          </a:p>
          <a:p>
            <a:r>
              <a:rPr lang="en-GB" sz="2400" dirty="0">
                <a:solidFill>
                  <a:srgbClr val="3C4043"/>
                </a:solidFill>
                <a:latin typeface="Comic Sans MS" pitchFamily="66" charset="0"/>
              </a:rPr>
              <a:t>     </a:t>
            </a:r>
            <a:r>
              <a:rPr lang="en-GB" sz="2400" dirty="0" err="1">
                <a:solidFill>
                  <a:srgbClr val="3C4043"/>
                </a:solidFill>
                <a:latin typeface="Comic Sans MS" pitchFamily="66" charset="0"/>
              </a:rPr>
              <a:t>dicholoro</a:t>
            </a:r>
            <a:r>
              <a:rPr lang="en-GB" sz="2400" dirty="0">
                <a:solidFill>
                  <a:srgbClr val="3C4043"/>
                </a:solidFill>
                <a:latin typeface="Comic Sans MS" pitchFamily="66" charset="0"/>
              </a:rPr>
              <a:t> </a:t>
            </a:r>
            <a:r>
              <a:rPr lang="en-GB" sz="2400" dirty="0" err="1">
                <a:solidFill>
                  <a:srgbClr val="3C4043"/>
                </a:solidFill>
                <a:latin typeface="Comic Sans MS" pitchFamily="66" charset="0"/>
              </a:rPr>
              <a:t>carbene</a:t>
            </a:r>
            <a:r>
              <a:rPr lang="en-GB" sz="2400" dirty="0">
                <a:solidFill>
                  <a:srgbClr val="3C4043"/>
                </a:solidFill>
                <a:latin typeface="Comic Sans MS" pitchFamily="66" charset="0"/>
              </a:rPr>
              <a:t> </a:t>
            </a:r>
            <a:endParaRPr lang="en-US" sz="2400" dirty="0">
              <a:latin typeface="Comic Sans MS" pitchFamily="66" charset="0"/>
            </a:endParaRPr>
          </a:p>
        </p:txBody>
      </p:sp>
      <p:sp>
        <p:nvSpPr>
          <p:cNvPr id="4" name="TextBox 3"/>
          <p:cNvSpPr txBox="1"/>
          <p:nvPr/>
        </p:nvSpPr>
        <p:spPr>
          <a:xfrm>
            <a:off x="2438400" y="3505200"/>
            <a:ext cx="298480" cy="338554"/>
          </a:xfrm>
          <a:prstGeom prst="rect">
            <a:avLst/>
          </a:prstGeom>
          <a:noFill/>
        </p:spPr>
        <p:txBody>
          <a:bodyPr wrap="none" rtlCol="0">
            <a:spAutoFit/>
          </a:bodyPr>
          <a:lstStyle/>
          <a:p>
            <a:r>
              <a:rPr lang="en-US" sz="1600" dirty="0" smtClean="0"/>
              <a:t>2</a:t>
            </a:r>
            <a:endParaRPr lang="en-US" sz="1600" dirty="0"/>
          </a:p>
        </p:txBody>
      </p:sp>
    </p:spTree>
    <p:extLst>
      <p:ext uri="{BB962C8B-B14F-4D97-AF65-F5344CB8AC3E}">
        <p14:creationId xmlns:p14="http://schemas.microsoft.com/office/powerpoint/2010/main" xmlns="" val="14285010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xmlns=""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otalTime>127</TotalTime>
  <Words>424</Words>
  <Application>Microsoft Office PowerPoint</Application>
  <PresentationFormat>Custom</PresentationFormat>
  <Paragraphs>45</Paragraphs>
  <Slides>17</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Savon</vt:lpstr>
      <vt:lpstr>CS ChemDraw Drawing</vt:lpstr>
      <vt:lpstr>Unit 1 – part A - QuestionS and AnswerS</vt:lpstr>
      <vt:lpstr>1. EXPLAIN THE SIMON-SMITH REACTION?</vt:lpstr>
      <vt:lpstr>2 . What is Mannich Reaction?</vt:lpstr>
      <vt:lpstr>3.What is Wittg Horner reaction?</vt:lpstr>
      <vt:lpstr>4. Define Stobbe Reaction?</vt:lpstr>
      <vt:lpstr>5. What are Glycidic Ester Condensation?</vt:lpstr>
      <vt:lpstr>6. GIVE EQUVATION FOR WITTIG REACTION FOR KETENE, THIOCYANATE AND IMINE.    </vt:lpstr>
      <vt:lpstr>7. WHAT ARE PHOSPHOROUS YLIDE?</vt:lpstr>
      <vt:lpstr>8. WHAT ARE CARBENE? </vt:lpstr>
      <vt:lpstr>9. Structure of Carbenes?</vt:lpstr>
      <vt:lpstr>10. DEFINE BENZOIN CONDENSATION.</vt:lpstr>
      <vt:lpstr>11.What are the 3 Product obtained by Addition of Nocl across Double Bond.</vt:lpstr>
      <vt:lpstr>12.What are Nitrene?</vt:lpstr>
      <vt:lpstr>13. What are the advantages of Phosphonate?</vt:lpstr>
      <vt:lpstr>14.What is Wittig reaction? </vt:lpstr>
      <vt:lpstr>15 . Give the application of Stobbe reaction?</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 YOGESH RAMANAN</dc:title>
  <dc:creator>Unknown User</dc:creator>
  <cp:lastModifiedBy>kavi</cp:lastModifiedBy>
  <cp:revision>24</cp:revision>
  <dcterms:created xsi:type="dcterms:W3CDTF">2021-06-07T12:42:37Z</dcterms:created>
  <dcterms:modified xsi:type="dcterms:W3CDTF">2021-06-13T06:31:55Z</dcterms:modified>
</cp:coreProperties>
</file>